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sldIdLst>
    <p:sldId id="309" r:id="rId2"/>
    <p:sldId id="329" r:id="rId3"/>
    <p:sldId id="267" r:id="rId4"/>
    <p:sldId id="330" r:id="rId5"/>
    <p:sldId id="269" r:id="rId6"/>
    <p:sldId id="270" r:id="rId7"/>
    <p:sldId id="295" r:id="rId8"/>
    <p:sldId id="299" r:id="rId9"/>
    <p:sldId id="300" r:id="rId10"/>
    <p:sldId id="301" r:id="rId11"/>
    <p:sldId id="302" r:id="rId12"/>
    <p:sldId id="321" r:id="rId13"/>
    <p:sldId id="322" r:id="rId14"/>
    <p:sldId id="304" r:id="rId15"/>
    <p:sldId id="305" r:id="rId16"/>
    <p:sldId id="306" r:id="rId17"/>
    <p:sldId id="271" r:id="rId18"/>
    <p:sldId id="283" r:id="rId19"/>
    <p:sldId id="256" r:id="rId20"/>
    <p:sldId id="272" r:id="rId21"/>
    <p:sldId id="324" r:id="rId22"/>
    <p:sldId id="285" r:id="rId23"/>
    <p:sldId id="273" r:id="rId24"/>
    <p:sldId id="287" r:id="rId25"/>
    <p:sldId id="316" r:id="rId26"/>
    <p:sldId id="275" r:id="rId27"/>
    <p:sldId id="312" r:id="rId28"/>
    <p:sldId id="314" r:id="rId29"/>
    <p:sldId id="315" r:id="rId30"/>
    <p:sldId id="308" r:id="rId31"/>
    <p:sldId id="261" r:id="rId32"/>
    <p:sldId id="277" r:id="rId33"/>
    <p:sldId id="274" r:id="rId34"/>
    <p:sldId id="257" r:id="rId35"/>
    <p:sldId id="317" r:id="rId36"/>
    <p:sldId id="258" r:id="rId37"/>
    <p:sldId id="288" r:id="rId38"/>
    <p:sldId id="326" r:id="rId39"/>
    <p:sldId id="325" r:id="rId40"/>
    <p:sldId id="327" r:id="rId41"/>
    <p:sldId id="328" r:id="rId42"/>
    <p:sldId id="264" r:id="rId43"/>
    <p:sldId id="294" r:id="rId44"/>
    <p:sldId id="310" r:id="rId45"/>
    <p:sldId id="260" r:id="rId46"/>
    <p:sldId id="284" r:id="rId47"/>
    <p:sldId id="286" r:id="rId48"/>
    <p:sldId id="291" r:id="rId49"/>
    <p:sldId id="311" r:id="rId50"/>
    <p:sldId id="292" r:id="rId51"/>
    <p:sldId id="319" r:id="rId52"/>
    <p:sldId id="331" r:id="rId53"/>
    <p:sldId id="289" r:id="rId54"/>
    <p:sldId id="290" r:id="rId55"/>
    <p:sldId id="293" r:id="rId56"/>
    <p:sldId id="320" r:id="rId57"/>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Rounded MT Bold" pitchFamily="34" charset="0"/>
        <a:ea typeface="+mn-ea"/>
        <a:cs typeface="Arial" charset="0"/>
      </a:defRPr>
    </a:lvl1pPr>
    <a:lvl2pPr marL="457200" algn="l" rtl="0" fontAlgn="base">
      <a:spcBef>
        <a:spcPct val="0"/>
      </a:spcBef>
      <a:spcAft>
        <a:spcPct val="0"/>
      </a:spcAft>
      <a:defRPr kern="1200">
        <a:solidFill>
          <a:schemeClr val="tx1"/>
        </a:solidFill>
        <a:latin typeface="Arial Rounded MT Bold" pitchFamily="34" charset="0"/>
        <a:ea typeface="+mn-ea"/>
        <a:cs typeface="Arial" charset="0"/>
      </a:defRPr>
    </a:lvl2pPr>
    <a:lvl3pPr marL="914400" algn="l" rtl="0" fontAlgn="base">
      <a:spcBef>
        <a:spcPct val="0"/>
      </a:spcBef>
      <a:spcAft>
        <a:spcPct val="0"/>
      </a:spcAft>
      <a:defRPr kern="1200">
        <a:solidFill>
          <a:schemeClr val="tx1"/>
        </a:solidFill>
        <a:latin typeface="Arial Rounded MT Bold" pitchFamily="34" charset="0"/>
        <a:ea typeface="+mn-ea"/>
        <a:cs typeface="Arial" charset="0"/>
      </a:defRPr>
    </a:lvl3pPr>
    <a:lvl4pPr marL="1371600" algn="l" rtl="0" fontAlgn="base">
      <a:spcBef>
        <a:spcPct val="0"/>
      </a:spcBef>
      <a:spcAft>
        <a:spcPct val="0"/>
      </a:spcAft>
      <a:defRPr kern="1200">
        <a:solidFill>
          <a:schemeClr val="tx1"/>
        </a:solidFill>
        <a:latin typeface="Arial Rounded MT Bold" pitchFamily="34" charset="0"/>
        <a:ea typeface="+mn-ea"/>
        <a:cs typeface="Arial" charset="0"/>
      </a:defRPr>
    </a:lvl4pPr>
    <a:lvl5pPr marL="1828800" algn="l" rtl="0" fontAlgn="base">
      <a:spcBef>
        <a:spcPct val="0"/>
      </a:spcBef>
      <a:spcAft>
        <a:spcPct val="0"/>
      </a:spcAft>
      <a:defRPr kern="1200">
        <a:solidFill>
          <a:schemeClr val="tx1"/>
        </a:solidFill>
        <a:latin typeface="Arial Rounded MT Bold" pitchFamily="34" charset="0"/>
        <a:ea typeface="+mn-ea"/>
        <a:cs typeface="Arial" charset="0"/>
      </a:defRPr>
    </a:lvl5pPr>
    <a:lvl6pPr marL="2286000" algn="l" defTabSz="914400" rtl="0" eaLnBrk="1" latinLnBrk="0" hangingPunct="1">
      <a:defRPr kern="1200">
        <a:solidFill>
          <a:schemeClr val="tx1"/>
        </a:solidFill>
        <a:latin typeface="Arial Rounded MT Bold" pitchFamily="34" charset="0"/>
        <a:ea typeface="+mn-ea"/>
        <a:cs typeface="Arial" charset="0"/>
      </a:defRPr>
    </a:lvl6pPr>
    <a:lvl7pPr marL="2743200" algn="l" defTabSz="914400" rtl="0" eaLnBrk="1" latinLnBrk="0" hangingPunct="1">
      <a:defRPr kern="1200">
        <a:solidFill>
          <a:schemeClr val="tx1"/>
        </a:solidFill>
        <a:latin typeface="Arial Rounded MT Bold" pitchFamily="34" charset="0"/>
        <a:ea typeface="+mn-ea"/>
        <a:cs typeface="Arial" charset="0"/>
      </a:defRPr>
    </a:lvl7pPr>
    <a:lvl8pPr marL="3200400" algn="l" defTabSz="914400" rtl="0" eaLnBrk="1" latinLnBrk="0" hangingPunct="1">
      <a:defRPr kern="1200">
        <a:solidFill>
          <a:schemeClr val="tx1"/>
        </a:solidFill>
        <a:latin typeface="Arial Rounded MT Bold" pitchFamily="34" charset="0"/>
        <a:ea typeface="+mn-ea"/>
        <a:cs typeface="Arial" charset="0"/>
      </a:defRPr>
    </a:lvl8pPr>
    <a:lvl9pPr marL="3657600" algn="l" defTabSz="914400" rtl="0" eaLnBrk="1" latinLnBrk="0" hangingPunct="1">
      <a:defRPr kern="1200">
        <a:solidFill>
          <a:schemeClr val="tx1"/>
        </a:solidFill>
        <a:latin typeface="Arial Rounded MT Bold"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00"/>
    <a:srgbClr val="CC3300"/>
    <a:srgbClr val="990000"/>
    <a:srgbClr val="003300"/>
    <a:srgbClr val="336600"/>
    <a:srgbClr val="990033"/>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2" autoAdjust="0"/>
    <p:restoredTop sz="94660"/>
  </p:normalViewPr>
  <p:slideViewPr>
    <p:cSldViewPr>
      <p:cViewPr varScale="1">
        <p:scale>
          <a:sx n="88" d="100"/>
          <a:sy n="88" d="100"/>
        </p:scale>
        <p:origin x="-1056" y="-9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103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5867400" cy="6858000"/>
            <a:chOff x="0" y="0"/>
            <a:chExt cx="3696" cy="4320"/>
          </a:xfrm>
        </p:grpSpPr>
        <p:sp>
          <p:nvSpPr>
            <p:cNvPr id="20483"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pPr algn="ctr"/>
              <a:endParaRPr kumimoji="1" lang="en-US" sz="2400">
                <a:latin typeface="Times New Roman" pitchFamily="18" charset="0"/>
              </a:endParaRPr>
            </a:p>
          </p:txBody>
        </p:sp>
        <p:sp>
          <p:nvSpPr>
            <p:cNvPr id="20484"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a:endParaRPr kumimoji="1" lang="en-US" sz="2400">
                <a:latin typeface="Times New Roman" pitchFamily="18" charset="0"/>
              </a:endParaRPr>
            </a:p>
          </p:txBody>
        </p:sp>
      </p:grpSp>
      <p:grpSp>
        <p:nvGrpSpPr>
          <p:cNvPr id="20485" name="Group 5"/>
          <p:cNvGrpSpPr>
            <a:grpSpLocks/>
          </p:cNvGrpSpPr>
          <p:nvPr/>
        </p:nvGrpSpPr>
        <p:grpSpPr bwMode="auto">
          <a:xfrm>
            <a:off x="3632200" y="4889500"/>
            <a:ext cx="4876800" cy="319088"/>
            <a:chOff x="2288" y="3080"/>
            <a:chExt cx="3072" cy="201"/>
          </a:xfrm>
        </p:grpSpPr>
        <p:sp>
          <p:nvSpPr>
            <p:cNvPr id="20486"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endParaRPr lang="en-US"/>
            </a:p>
          </p:txBody>
        </p:sp>
        <p:sp>
          <p:nvSpPr>
            <p:cNvPr id="20487"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endParaRPr lang="en-US"/>
            </a:p>
          </p:txBody>
        </p:sp>
      </p:grpSp>
      <p:sp>
        <p:nvSpPr>
          <p:cNvPr id="2048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sp>
        <p:nvSpPr>
          <p:cNvPr id="20489" name="Rectangle 9"/>
          <p:cNvSpPr>
            <a:spLocks noGrp="1" noChangeArrowheads="1"/>
          </p:cNvSpPr>
          <p:nvPr>
            <p:ph type="dt" sz="quarter" idx="2"/>
          </p:nvPr>
        </p:nvSpPr>
        <p:spPr/>
        <p:txBody>
          <a:bodyPr/>
          <a:lstStyle>
            <a:lvl1pPr>
              <a:defRPr>
                <a:solidFill>
                  <a:schemeClr val="bg1"/>
                </a:solidFill>
              </a:defRPr>
            </a:lvl1pPr>
          </a:lstStyle>
          <a:p>
            <a:endParaRPr lang="en-US"/>
          </a:p>
        </p:txBody>
      </p:sp>
      <p:sp>
        <p:nvSpPr>
          <p:cNvPr id="20490" name="Rectangle 10"/>
          <p:cNvSpPr>
            <a:spLocks noGrp="1" noChangeArrowheads="1"/>
          </p:cNvSpPr>
          <p:nvPr>
            <p:ph type="ftr" sz="quarter" idx="3"/>
          </p:nvPr>
        </p:nvSpPr>
        <p:spPr/>
        <p:txBody>
          <a:bodyPr/>
          <a:lstStyle>
            <a:lvl1pPr algn="r">
              <a:defRPr/>
            </a:lvl1pPr>
          </a:lstStyle>
          <a:p>
            <a:endParaRPr lang="en-US"/>
          </a:p>
        </p:txBody>
      </p:sp>
      <p:sp>
        <p:nvSpPr>
          <p:cNvPr id="20491" name="Rectangle 11"/>
          <p:cNvSpPr>
            <a:spLocks noGrp="1" noChangeArrowheads="1"/>
          </p:cNvSpPr>
          <p:nvPr>
            <p:ph type="sldNum" sz="quarter" idx="4"/>
          </p:nvPr>
        </p:nvSpPr>
        <p:spPr>
          <a:xfrm>
            <a:off x="76200" y="6248400"/>
            <a:ext cx="587375" cy="488950"/>
          </a:xfrm>
        </p:spPr>
        <p:txBody>
          <a:bodyPr anchorCtr="0"/>
          <a:lstStyle>
            <a:lvl1pPr>
              <a:defRPr/>
            </a:lvl1pPr>
          </a:lstStyle>
          <a:p>
            <a:fld id="{EBD3CCD1-E065-4FFE-8142-34784B886192}" type="slidenum">
              <a:rPr lang="en-US"/>
              <a:pPr/>
              <a:t>‹#›</a:t>
            </a:fld>
            <a:endParaRPr lang="en-US"/>
          </a:p>
        </p:txBody>
      </p:sp>
      <p:sp>
        <p:nvSpPr>
          <p:cNvPr id="2049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50EAFE6-A82A-4DFB-97E6-DD54AA93F8E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232643D-5957-48FE-AFF2-C06690EE84C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2695093-F4EF-48F1-900E-F99A1E8CFC4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D105F3-CE7D-4AEA-873A-2F6C5C9ED15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F946E5C-DAB6-4A9B-996E-8D78934BA13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073FDE3-BF90-433D-9544-1662CD5D4C3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C740CAD-380A-43A9-8E6B-43AFEDF5BC6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39AD72C-42BA-463B-8510-82AD05209DF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067C794-2A74-47FD-8B2A-96C4A1D8953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2CC1960-014C-41AB-86D2-CBC391E4F64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0"/>
            <a:ext cx="7620000" cy="6858000"/>
            <a:chOff x="0" y="0"/>
            <a:chExt cx="4800" cy="4320"/>
          </a:xfrm>
        </p:grpSpPr>
        <p:grpSp>
          <p:nvGrpSpPr>
            <p:cNvPr id="19459" name="Group 3"/>
            <p:cNvGrpSpPr>
              <a:grpSpLocks/>
            </p:cNvGrpSpPr>
            <p:nvPr userDrawn="1"/>
          </p:nvGrpSpPr>
          <p:grpSpPr bwMode="auto">
            <a:xfrm>
              <a:off x="0" y="0"/>
              <a:ext cx="2016" cy="4320"/>
              <a:chOff x="0" y="0"/>
              <a:chExt cx="2016" cy="4320"/>
            </a:xfrm>
          </p:grpSpPr>
          <p:sp>
            <p:nvSpPr>
              <p:cNvPr id="19460"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endParaRPr lang="en-US"/>
              </a:p>
            </p:txBody>
          </p:sp>
          <p:sp>
            <p:nvSpPr>
              <p:cNvPr id="19461"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endParaRPr lang="en-US"/>
              </a:p>
            </p:txBody>
          </p:sp>
        </p:grpSp>
        <p:grpSp>
          <p:nvGrpSpPr>
            <p:cNvPr id="19462" name="Group 6"/>
            <p:cNvGrpSpPr>
              <a:grpSpLocks/>
            </p:cNvGrpSpPr>
            <p:nvPr/>
          </p:nvGrpSpPr>
          <p:grpSpPr bwMode="auto">
            <a:xfrm>
              <a:off x="144" y="1248"/>
              <a:ext cx="4656" cy="201"/>
              <a:chOff x="144" y="1248"/>
              <a:chExt cx="4656" cy="201"/>
            </a:xfrm>
          </p:grpSpPr>
          <p:sp>
            <p:nvSpPr>
              <p:cNvPr id="19463"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endParaRPr lang="en-US"/>
              </a:p>
            </p:txBody>
          </p:sp>
          <p:sp>
            <p:nvSpPr>
              <p:cNvPr id="19464"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endParaRPr lang="en-US"/>
              </a:p>
            </p:txBody>
          </p:sp>
        </p:grpSp>
      </p:grpSp>
      <p:sp>
        <p:nvSpPr>
          <p:cNvPr id="19465" name="AutoShape 9"/>
          <p:cNvSpPr>
            <a:spLocks noGrp="1" noChangeArrowheads="1"/>
          </p:cNvSpPr>
          <p:nvPr>
            <p:ph type="title"/>
          </p:nvPr>
        </p:nvSpPr>
        <p:spPr bwMode="auto">
          <a:xfrm>
            <a:off x="762000" y="762000"/>
            <a:ext cx="7924800" cy="1143000"/>
          </a:xfrm>
          <a:prstGeom prst="roundRect">
            <a:avLst>
              <a:gd name="adj" fmla="val 21667"/>
            </a:avLst>
          </a:prstGeom>
          <a:noFill/>
          <a:ln w="9525">
            <a:noFill/>
            <a:round/>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9466" name="Rectangle 10"/>
          <p:cNvSpPr>
            <a:spLocks noGrp="1" noChangeArrowheads="1"/>
          </p:cNvSpPr>
          <p:nvPr>
            <p:ph type="body" idx="1"/>
          </p:nvPr>
        </p:nvSpPr>
        <p:spPr bwMode="auto">
          <a:xfrm>
            <a:off x="838200" y="2362200"/>
            <a:ext cx="7693025" cy="3724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6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n-lt"/>
              </a:defRPr>
            </a:lvl1pPr>
          </a:lstStyle>
          <a:p>
            <a:endParaRPr lang="en-US"/>
          </a:p>
        </p:txBody>
      </p:sp>
      <p:sp>
        <p:nvSpPr>
          <p:cNvPr id="1946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defRPr>
            </a:lvl1pPr>
          </a:lstStyle>
          <a:p>
            <a:endParaRPr lang="en-US"/>
          </a:p>
        </p:txBody>
      </p:sp>
      <p:sp>
        <p:nvSpPr>
          <p:cNvPr id="19469"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2600" b="1">
                <a:solidFill>
                  <a:schemeClr val="bg1"/>
                </a:solidFill>
                <a:latin typeface="+mn-lt"/>
              </a:defRPr>
            </a:lvl1pPr>
          </a:lstStyle>
          <a:p>
            <a:fld id="{C1DDFA0C-0E60-4C0C-8DA0-9A6BA32AF7E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charset="0"/>
          <a:cs typeface="Arial" charset="0"/>
        </a:defRPr>
      </a:lvl2pPr>
      <a:lvl3pPr algn="l" rtl="0" fontAlgn="base">
        <a:lnSpc>
          <a:spcPct val="90000"/>
        </a:lnSpc>
        <a:spcBef>
          <a:spcPct val="0"/>
        </a:spcBef>
        <a:spcAft>
          <a:spcPct val="0"/>
        </a:spcAft>
        <a:defRPr sz="3600" b="1">
          <a:solidFill>
            <a:schemeClr val="tx2"/>
          </a:solidFill>
          <a:latin typeface="Arial" charset="0"/>
          <a:cs typeface="Arial" charset="0"/>
        </a:defRPr>
      </a:lvl3pPr>
      <a:lvl4pPr algn="l" rtl="0" fontAlgn="base">
        <a:lnSpc>
          <a:spcPct val="90000"/>
        </a:lnSpc>
        <a:spcBef>
          <a:spcPct val="0"/>
        </a:spcBef>
        <a:spcAft>
          <a:spcPct val="0"/>
        </a:spcAft>
        <a:defRPr sz="3600" b="1">
          <a:solidFill>
            <a:schemeClr val="tx2"/>
          </a:solidFill>
          <a:latin typeface="Arial" charset="0"/>
          <a:cs typeface="Arial" charset="0"/>
        </a:defRPr>
      </a:lvl4pPr>
      <a:lvl5pPr algn="l" rtl="0" fontAlgn="base">
        <a:lnSpc>
          <a:spcPct val="90000"/>
        </a:lnSpc>
        <a:spcBef>
          <a:spcPct val="0"/>
        </a:spcBef>
        <a:spcAft>
          <a:spcPct val="0"/>
        </a:spcAft>
        <a:defRPr sz="3600" b="1">
          <a:solidFill>
            <a:schemeClr val="tx2"/>
          </a:solidFill>
          <a:latin typeface="Arial" charset="0"/>
          <a:cs typeface="Arial" charset="0"/>
        </a:defRPr>
      </a:lvl5pPr>
      <a:lvl6pPr marL="457200" algn="l" rtl="0" fontAlgn="base">
        <a:lnSpc>
          <a:spcPct val="90000"/>
        </a:lnSpc>
        <a:spcBef>
          <a:spcPct val="0"/>
        </a:spcBef>
        <a:spcAft>
          <a:spcPct val="0"/>
        </a:spcAft>
        <a:defRPr sz="3600" b="1">
          <a:solidFill>
            <a:schemeClr val="tx2"/>
          </a:solidFill>
          <a:latin typeface="Arial" charset="0"/>
          <a:cs typeface="Arial" charset="0"/>
        </a:defRPr>
      </a:lvl6pPr>
      <a:lvl7pPr marL="914400" algn="l" rtl="0" fontAlgn="base">
        <a:lnSpc>
          <a:spcPct val="90000"/>
        </a:lnSpc>
        <a:spcBef>
          <a:spcPct val="0"/>
        </a:spcBef>
        <a:spcAft>
          <a:spcPct val="0"/>
        </a:spcAft>
        <a:defRPr sz="3600" b="1">
          <a:solidFill>
            <a:schemeClr val="tx2"/>
          </a:solidFill>
          <a:latin typeface="Arial" charset="0"/>
          <a:cs typeface="Arial" charset="0"/>
        </a:defRPr>
      </a:lvl7pPr>
      <a:lvl8pPr marL="1371600" algn="l" rtl="0" fontAlgn="base">
        <a:lnSpc>
          <a:spcPct val="90000"/>
        </a:lnSpc>
        <a:spcBef>
          <a:spcPct val="0"/>
        </a:spcBef>
        <a:spcAft>
          <a:spcPct val="0"/>
        </a:spcAft>
        <a:defRPr sz="3600" b="1">
          <a:solidFill>
            <a:schemeClr val="tx2"/>
          </a:solidFill>
          <a:latin typeface="Arial" charset="0"/>
          <a:cs typeface="Arial" charset="0"/>
        </a:defRPr>
      </a:lvl8pPr>
      <a:lvl9pPr marL="1828800" algn="l" rtl="0" fontAlgn="base">
        <a:lnSpc>
          <a:spcPct val="90000"/>
        </a:lnSpc>
        <a:spcBef>
          <a:spcPct val="0"/>
        </a:spcBef>
        <a:spcAft>
          <a:spcPct val="0"/>
        </a:spcAft>
        <a:defRPr sz="3600" b="1">
          <a:solidFill>
            <a:schemeClr val="tx2"/>
          </a:solidFill>
          <a:latin typeface="Arial" charset="0"/>
          <a:cs typeface="Arial"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buChar char="–"/>
        <a:defRPr sz="2400">
          <a:solidFill>
            <a:schemeClr val="tx1"/>
          </a:solidFill>
          <a:latin typeface="+mn-lt"/>
          <a:cs typeface="+mn-cs"/>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cs typeface="+mn-cs"/>
        </a:defRPr>
      </a:lvl3pPr>
      <a:lvl4pPr marL="1600200" indent="-228600" algn="l" rtl="0" fontAlgn="base">
        <a:spcBef>
          <a:spcPct val="20000"/>
        </a:spcBef>
        <a:spcAft>
          <a:spcPct val="0"/>
        </a:spcAft>
        <a:buClr>
          <a:schemeClr val="tx1"/>
        </a:buClr>
        <a:buSzPct val="80000"/>
        <a:buChar char="–"/>
        <a:defRPr>
          <a:solidFill>
            <a:schemeClr val="tx1"/>
          </a:solidFill>
          <a:latin typeface="+mn-lt"/>
          <a:cs typeface="+mn-cs"/>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3" name="Picture 9" descr="MPj03139600000[1]"/>
          <p:cNvPicPr>
            <a:picLocks noChangeAspect="1" noChangeArrowheads="1"/>
          </p:cNvPicPr>
          <p:nvPr/>
        </p:nvPicPr>
        <p:blipFill>
          <a:blip r:embed="rId2" cstate="print"/>
          <a:srcRect/>
          <a:stretch>
            <a:fillRect/>
          </a:stretch>
        </p:blipFill>
        <p:spPr bwMode="auto">
          <a:xfrm>
            <a:off x="7112000" y="152400"/>
            <a:ext cx="2032000" cy="3048000"/>
          </a:xfrm>
          <a:prstGeom prst="rect">
            <a:avLst/>
          </a:prstGeom>
          <a:noFill/>
        </p:spPr>
      </p:pic>
      <p:sp>
        <p:nvSpPr>
          <p:cNvPr id="88066" name="AutoShape 2"/>
          <p:cNvSpPr>
            <a:spLocks noGrp="1" noChangeArrowheads="1"/>
          </p:cNvSpPr>
          <p:nvPr>
            <p:ph type="ctrTitle"/>
          </p:nvPr>
        </p:nvSpPr>
        <p:spPr>
          <a:xfrm>
            <a:off x="0" y="685800"/>
            <a:ext cx="9144000" cy="2209800"/>
          </a:xfrm>
        </p:spPr>
        <p:txBody>
          <a:bodyPr/>
          <a:lstStyle/>
          <a:p>
            <a:r>
              <a:rPr lang="en-US" dirty="0">
                <a:latin typeface="Arial Rounded MT Bold" pitchFamily="34" charset="0"/>
              </a:rPr>
              <a:t>Fluid Administration/Nursing Care</a:t>
            </a:r>
          </a:p>
        </p:txBody>
      </p:sp>
      <p:sp>
        <p:nvSpPr>
          <p:cNvPr id="88067" name="Rectangle 3"/>
          <p:cNvSpPr>
            <a:spLocks noGrp="1" noChangeArrowheads="1"/>
          </p:cNvSpPr>
          <p:nvPr>
            <p:ph type="subTitle" idx="1"/>
          </p:nvPr>
        </p:nvSpPr>
        <p:spPr>
          <a:xfrm>
            <a:off x="4648200" y="3505200"/>
            <a:ext cx="4013200" cy="1822450"/>
          </a:xfrm>
        </p:spPr>
        <p:txBody>
          <a:bodyPr/>
          <a:lstStyle/>
          <a:p>
            <a:pPr>
              <a:lnSpc>
                <a:spcPct val="80000"/>
              </a:lnSpc>
            </a:pPr>
            <a:endParaRPr lang="en-US" sz="2400" dirty="0"/>
          </a:p>
          <a:p>
            <a:pPr>
              <a:lnSpc>
                <a:spcPct val="80000"/>
              </a:lnSpc>
            </a:pPr>
            <a:endParaRPr lang="en-US" sz="2400" dirty="0"/>
          </a:p>
          <a:p>
            <a:pPr marL="457200" indent="-457200">
              <a:lnSpc>
                <a:spcPct val="80000"/>
              </a:lnSpc>
            </a:pPr>
            <a:r>
              <a:rPr lang="en-US" sz="2400" dirty="0" smtClean="0"/>
              <a:t>a) VTDRG </a:t>
            </a:r>
            <a:r>
              <a:rPr lang="en-US" sz="2400" dirty="0"/>
              <a:t>Chapter 8, </a:t>
            </a:r>
            <a:endParaRPr lang="en-US" sz="2400" dirty="0" smtClean="0"/>
          </a:p>
          <a:p>
            <a:pPr marL="457200" indent="-457200">
              <a:lnSpc>
                <a:spcPct val="80000"/>
              </a:lnSpc>
            </a:pPr>
            <a:r>
              <a:rPr lang="en-US" sz="2400" dirty="0" smtClean="0"/>
              <a:t>       pgs. 359-367</a:t>
            </a:r>
            <a:endParaRPr lang="en-US" sz="2400" dirty="0"/>
          </a:p>
          <a:p>
            <a:pPr>
              <a:lnSpc>
                <a:spcPct val="80000"/>
              </a:lnSpc>
            </a:pPr>
            <a:r>
              <a:rPr lang="en-US" sz="2400" dirty="0"/>
              <a:t>b) </a:t>
            </a:r>
            <a:r>
              <a:rPr lang="en-US" sz="2400" dirty="0" smtClean="0"/>
              <a:t>CTVT</a:t>
            </a:r>
            <a:r>
              <a:rPr lang="en-US" sz="2400" dirty="0"/>
              <a:t>, pages 789-793</a:t>
            </a:r>
          </a:p>
          <a:p>
            <a:pPr>
              <a:lnSpc>
                <a:spcPct val="80000"/>
              </a:lnSpc>
            </a:pPr>
            <a:endParaRPr lang="en-US" sz="2400" dirty="0"/>
          </a:p>
          <a:p>
            <a:pPr>
              <a:lnSpc>
                <a:spcPct val="80000"/>
              </a:lnSpc>
            </a:pPr>
            <a:endParaRPr lang="en-US" sz="2400" dirty="0"/>
          </a:p>
        </p:txBody>
      </p:sp>
      <p:sp>
        <p:nvSpPr>
          <p:cNvPr id="88074" name="AutoShape 10"/>
          <p:cNvSpPr>
            <a:spLocks noChangeArrowheads="1"/>
          </p:cNvSpPr>
          <p:nvPr/>
        </p:nvSpPr>
        <p:spPr bwMode="auto">
          <a:xfrm>
            <a:off x="4648200" y="5334000"/>
            <a:ext cx="4267200" cy="1371600"/>
          </a:xfrm>
          <a:prstGeom prst="roundRect">
            <a:avLst>
              <a:gd name="adj" fmla="val 16667"/>
            </a:avLst>
          </a:prstGeom>
          <a:solidFill>
            <a:srgbClr val="FF6600"/>
          </a:solidFill>
          <a:ln w="76200" cmpd="tri">
            <a:solidFill>
              <a:schemeClr val="tx1"/>
            </a:solidFill>
            <a:round/>
            <a:headEnd/>
            <a:tailEnd/>
          </a:ln>
          <a:effectLst/>
        </p:spPr>
        <p:txBody>
          <a:bodyPr wrap="none" anchor="ctr"/>
          <a:lstStyle/>
          <a:p>
            <a:pPr algn="ctr"/>
            <a:r>
              <a:rPr lang="en-US"/>
              <a:t>Please bring your VTDRG book</a:t>
            </a:r>
          </a:p>
          <a:p>
            <a:pPr algn="ctr"/>
            <a:r>
              <a:rPr lang="en-US"/>
              <a:t> to class for this section.</a:t>
            </a:r>
          </a:p>
          <a:p>
            <a:pPr algn="ctr"/>
            <a:endParaRPr lang="en-US"/>
          </a:p>
        </p:txBody>
      </p:sp>
      <p:pic>
        <p:nvPicPr>
          <p:cNvPr id="20482" name="Picture 2"/>
          <p:cNvPicPr>
            <a:picLocks noChangeAspect="1" noChangeArrowheads="1"/>
          </p:cNvPicPr>
          <p:nvPr/>
        </p:nvPicPr>
        <p:blipFill>
          <a:blip r:embed="rId3" cstate="print"/>
          <a:srcRect/>
          <a:stretch>
            <a:fillRect/>
          </a:stretch>
        </p:blipFill>
        <p:spPr bwMode="auto">
          <a:xfrm>
            <a:off x="457200" y="2590800"/>
            <a:ext cx="33909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5" name="Picture 5" descr="produc21"/>
          <p:cNvPicPr>
            <a:picLocks noChangeAspect="1" noChangeArrowheads="1"/>
          </p:cNvPicPr>
          <p:nvPr/>
        </p:nvPicPr>
        <p:blipFill>
          <a:blip r:embed="rId2" cstate="print"/>
          <a:srcRect/>
          <a:stretch>
            <a:fillRect/>
          </a:stretch>
        </p:blipFill>
        <p:spPr bwMode="auto">
          <a:xfrm>
            <a:off x="1143000" y="914400"/>
            <a:ext cx="2028825" cy="5705475"/>
          </a:xfrm>
          <a:prstGeom prst="rect">
            <a:avLst/>
          </a:prstGeom>
          <a:noFill/>
        </p:spPr>
      </p:pic>
      <p:sp>
        <p:nvSpPr>
          <p:cNvPr id="71686" name="Text Box 6"/>
          <p:cNvSpPr txBox="1">
            <a:spLocks noChangeArrowheads="1"/>
          </p:cNvSpPr>
          <p:nvPr/>
        </p:nvSpPr>
        <p:spPr bwMode="auto">
          <a:xfrm>
            <a:off x="3810000" y="2438400"/>
            <a:ext cx="4267200" cy="457200"/>
          </a:xfrm>
          <a:prstGeom prst="rect">
            <a:avLst/>
          </a:prstGeom>
          <a:noFill/>
          <a:ln w="9525">
            <a:noFill/>
            <a:miter lim="800000"/>
            <a:headEnd/>
            <a:tailEnd/>
          </a:ln>
          <a:effectLst/>
        </p:spPr>
        <p:txBody>
          <a:bodyPr>
            <a:spAutoFit/>
          </a:bodyPr>
          <a:lstStyle/>
          <a:p>
            <a:pPr>
              <a:spcBef>
                <a:spcPct val="50000"/>
              </a:spcBef>
            </a:pPr>
            <a:r>
              <a:rPr lang="en-US" sz="2400" b="1">
                <a:latin typeface="Arial" charset="0"/>
              </a:rPr>
              <a:t>AIR VENT CAP</a:t>
            </a:r>
          </a:p>
        </p:txBody>
      </p:sp>
      <p:sp>
        <p:nvSpPr>
          <p:cNvPr id="71687" name="Text Box 7"/>
          <p:cNvSpPr txBox="1">
            <a:spLocks noChangeArrowheads="1"/>
          </p:cNvSpPr>
          <p:nvPr/>
        </p:nvSpPr>
        <p:spPr bwMode="auto">
          <a:xfrm>
            <a:off x="3352800" y="533400"/>
            <a:ext cx="5486400" cy="1552575"/>
          </a:xfrm>
          <a:prstGeom prst="rect">
            <a:avLst/>
          </a:prstGeom>
          <a:noFill/>
          <a:ln w="9525">
            <a:noFill/>
            <a:miter lim="800000"/>
            <a:headEnd/>
            <a:tailEnd/>
          </a:ln>
          <a:effectLst/>
        </p:spPr>
        <p:txBody>
          <a:bodyPr>
            <a:spAutoFit/>
          </a:bodyPr>
          <a:lstStyle/>
          <a:p>
            <a:pPr>
              <a:spcBef>
                <a:spcPct val="50000"/>
              </a:spcBef>
            </a:pPr>
            <a:r>
              <a:rPr lang="en-US" sz="2400" b="1">
                <a:latin typeface="Arial" charset="0"/>
              </a:rPr>
              <a:t>BE CAREFUL AS THE SPIKE IS VERY SHARP AND CAN CUT THROUGH THE IV LINE/BAG AS WELL AS CUT YOU. </a:t>
            </a:r>
          </a:p>
        </p:txBody>
      </p:sp>
      <p:sp>
        <p:nvSpPr>
          <p:cNvPr id="71688" name="Line 8"/>
          <p:cNvSpPr>
            <a:spLocks noChangeShapeType="1"/>
          </p:cNvSpPr>
          <p:nvPr/>
        </p:nvSpPr>
        <p:spPr bwMode="auto">
          <a:xfrm flipH="1">
            <a:off x="2286000" y="838200"/>
            <a:ext cx="1143000" cy="152400"/>
          </a:xfrm>
          <a:prstGeom prst="line">
            <a:avLst/>
          </a:prstGeom>
          <a:noFill/>
          <a:ln w="28575">
            <a:solidFill>
              <a:srgbClr val="000000"/>
            </a:solidFill>
            <a:round/>
            <a:headEnd/>
            <a:tailEnd type="triangle" w="lg" len="lg"/>
          </a:ln>
          <a:effectLst/>
        </p:spPr>
        <p:txBody>
          <a:bodyPr/>
          <a:lstStyle/>
          <a:p>
            <a:endParaRPr lang="en-US"/>
          </a:p>
        </p:txBody>
      </p:sp>
      <p:sp>
        <p:nvSpPr>
          <p:cNvPr id="71689" name="Line 9"/>
          <p:cNvSpPr>
            <a:spLocks noChangeShapeType="1"/>
          </p:cNvSpPr>
          <p:nvPr/>
        </p:nvSpPr>
        <p:spPr bwMode="auto">
          <a:xfrm flipH="1">
            <a:off x="3200400" y="2667000"/>
            <a:ext cx="533400" cy="76200"/>
          </a:xfrm>
          <a:prstGeom prst="line">
            <a:avLst/>
          </a:prstGeom>
          <a:noFill/>
          <a:ln w="28575">
            <a:solidFill>
              <a:schemeClr val="tx1"/>
            </a:solidFill>
            <a:round/>
            <a:headEnd/>
            <a:tailEnd type="triangle" w="lg" len="lg"/>
          </a:ln>
          <a:effectLst/>
        </p:spPr>
        <p:txBody>
          <a:bodyPr/>
          <a:lstStyle/>
          <a:p>
            <a:endParaRPr lang="en-US"/>
          </a:p>
        </p:txBody>
      </p:sp>
      <p:pic>
        <p:nvPicPr>
          <p:cNvPr id="71693" name="Picture 13" descr="produc8"/>
          <p:cNvPicPr>
            <a:picLocks noChangeAspect="1" noChangeArrowheads="1"/>
          </p:cNvPicPr>
          <p:nvPr/>
        </p:nvPicPr>
        <p:blipFill>
          <a:blip r:embed="rId3" cstate="print"/>
          <a:srcRect/>
          <a:stretch>
            <a:fillRect/>
          </a:stretch>
        </p:blipFill>
        <p:spPr bwMode="auto">
          <a:xfrm>
            <a:off x="3429000" y="3200400"/>
            <a:ext cx="2238375" cy="3657600"/>
          </a:xfrm>
          <a:prstGeom prst="rect">
            <a:avLst/>
          </a:prstGeom>
          <a:noFill/>
        </p:spPr>
      </p:pic>
      <p:sp>
        <p:nvSpPr>
          <p:cNvPr id="71694" name="Text Box 14"/>
          <p:cNvSpPr txBox="1">
            <a:spLocks noChangeArrowheads="1"/>
          </p:cNvSpPr>
          <p:nvPr/>
        </p:nvSpPr>
        <p:spPr bwMode="auto">
          <a:xfrm>
            <a:off x="4953000" y="3276600"/>
            <a:ext cx="2590800" cy="822325"/>
          </a:xfrm>
          <a:prstGeom prst="rect">
            <a:avLst/>
          </a:prstGeom>
          <a:noFill/>
          <a:ln w="9525">
            <a:noFill/>
            <a:miter lim="800000"/>
            <a:headEnd/>
            <a:tailEnd/>
          </a:ln>
          <a:effectLst/>
        </p:spPr>
        <p:txBody>
          <a:bodyPr>
            <a:spAutoFit/>
          </a:bodyPr>
          <a:lstStyle/>
          <a:p>
            <a:pPr>
              <a:spcBef>
                <a:spcPct val="50000"/>
              </a:spcBef>
            </a:pPr>
            <a:r>
              <a:rPr lang="en-US" sz="2400" b="1">
                <a:latin typeface="Arial" charset="0"/>
              </a:rPr>
              <a:t>ROLLER CLAMP</a:t>
            </a:r>
          </a:p>
        </p:txBody>
      </p:sp>
      <p:pic>
        <p:nvPicPr>
          <p:cNvPr id="71695" name="Picture 15" descr="produc9"/>
          <p:cNvPicPr>
            <a:picLocks noChangeAspect="1" noChangeArrowheads="1"/>
          </p:cNvPicPr>
          <p:nvPr/>
        </p:nvPicPr>
        <p:blipFill>
          <a:blip r:embed="rId4" cstate="print"/>
          <a:srcRect/>
          <a:stretch>
            <a:fillRect/>
          </a:stretch>
        </p:blipFill>
        <p:spPr bwMode="auto">
          <a:xfrm>
            <a:off x="6553200" y="3733800"/>
            <a:ext cx="1663700" cy="3124200"/>
          </a:xfrm>
          <a:prstGeom prst="rect">
            <a:avLst/>
          </a:prstGeom>
          <a:noFill/>
        </p:spPr>
      </p:pic>
      <p:sp>
        <p:nvSpPr>
          <p:cNvPr id="71696" name="Text Box 16"/>
          <p:cNvSpPr txBox="1">
            <a:spLocks noChangeArrowheads="1"/>
          </p:cNvSpPr>
          <p:nvPr/>
        </p:nvSpPr>
        <p:spPr bwMode="auto">
          <a:xfrm>
            <a:off x="7467600" y="2819400"/>
            <a:ext cx="1676400" cy="1552575"/>
          </a:xfrm>
          <a:prstGeom prst="rect">
            <a:avLst/>
          </a:prstGeom>
          <a:noFill/>
          <a:ln w="9525">
            <a:noFill/>
            <a:miter lim="800000"/>
            <a:headEnd/>
            <a:tailEnd/>
          </a:ln>
          <a:effectLst/>
        </p:spPr>
        <p:txBody>
          <a:bodyPr>
            <a:spAutoFit/>
          </a:bodyPr>
          <a:lstStyle/>
          <a:p>
            <a:pPr>
              <a:spcBef>
                <a:spcPct val="50000"/>
              </a:spcBef>
            </a:pPr>
            <a:r>
              <a:rPr lang="en-US" sz="2400" b="1">
                <a:latin typeface="Arial" charset="0"/>
              </a:rPr>
              <a:t>Injection port aka injection Y-site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9" name="Picture 5" descr="produc15"/>
          <p:cNvPicPr>
            <a:picLocks noChangeAspect="1" noChangeArrowheads="1"/>
          </p:cNvPicPr>
          <p:nvPr/>
        </p:nvPicPr>
        <p:blipFill>
          <a:blip r:embed="rId2" cstate="print"/>
          <a:srcRect/>
          <a:stretch>
            <a:fillRect/>
          </a:stretch>
        </p:blipFill>
        <p:spPr bwMode="auto">
          <a:xfrm>
            <a:off x="2743200" y="3976688"/>
            <a:ext cx="5091113" cy="2881312"/>
          </a:xfrm>
          <a:prstGeom prst="rect">
            <a:avLst/>
          </a:prstGeom>
          <a:noFill/>
        </p:spPr>
      </p:pic>
      <p:sp>
        <p:nvSpPr>
          <p:cNvPr id="72712" name="AutoShape 8"/>
          <p:cNvSpPr>
            <a:spLocks noGrp="1" noChangeArrowheads="1"/>
          </p:cNvSpPr>
          <p:nvPr>
            <p:ph type="title"/>
          </p:nvPr>
        </p:nvSpPr>
        <p:spPr>
          <a:xfrm>
            <a:off x="304800" y="152400"/>
            <a:ext cx="8610600" cy="1143000"/>
          </a:xfrm>
        </p:spPr>
        <p:txBody>
          <a:bodyPr/>
          <a:lstStyle/>
          <a:p>
            <a:r>
              <a:rPr lang="en-US" sz="3200">
                <a:solidFill>
                  <a:srgbClr val="990000"/>
                </a:solidFill>
              </a:rPr>
              <a:t>Primary IV drip sets come in many different shapes, colors and sizes</a:t>
            </a:r>
          </a:p>
        </p:txBody>
      </p:sp>
      <p:pic>
        <p:nvPicPr>
          <p:cNvPr id="72714" name="Picture 10" descr="Latex-free_project_131__Small_"/>
          <p:cNvPicPr>
            <a:picLocks noChangeAspect="1" noChangeArrowheads="1"/>
          </p:cNvPicPr>
          <p:nvPr/>
        </p:nvPicPr>
        <p:blipFill>
          <a:blip r:embed="rId3" cstate="print"/>
          <a:srcRect/>
          <a:stretch>
            <a:fillRect/>
          </a:stretch>
        </p:blipFill>
        <p:spPr bwMode="auto">
          <a:xfrm>
            <a:off x="0" y="1143000"/>
            <a:ext cx="4343400" cy="3257550"/>
          </a:xfrm>
          <a:prstGeom prst="rect">
            <a:avLst/>
          </a:prstGeom>
          <a:noFill/>
        </p:spPr>
      </p:pic>
      <p:pic>
        <p:nvPicPr>
          <p:cNvPr id="72715" name="Picture 11" descr="CIMG0041"/>
          <p:cNvPicPr>
            <a:picLocks noChangeAspect="1" noChangeArrowheads="1"/>
          </p:cNvPicPr>
          <p:nvPr/>
        </p:nvPicPr>
        <p:blipFill>
          <a:blip r:embed="rId4" cstate="print"/>
          <a:srcRect/>
          <a:stretch>
            <a:fillRect/>
          </a:stretch>
        </p:blipFill>
        <p:spPr bwMode="auto">
          <a:xfrm>
            <a:off x="4953000" y="1295400"/>
            <a:ext cx="4191000" cy="280035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7" name="Picture 7"/>
          <p:cNvPicPr>
            <a:picLocks noChangeAspect="1" noChangeArrowheads="1"/>
          </p:cNvPicPr>
          <p:nvPr/>
        </p:nvPicPr>
        <p:blipFill>
          <a:blip r:embed="rId2" cstate="print"/>
          <a:srcRect/>
          <a:stretch>
            <a:fillRect/>
          </a:stretch>
        </p:blipFill>
        <p:spPr bwMode="auto">
          <a:xfrm>
            <a:off x="0" y="0"/>
            <a:ext cx="5638800" cy="4229100"/>
          </a:xfrm>
          <a:prstGeom prst="rect">
            <a:avLst/>
          </a:prstGeom>
          <a:noFill/>
          <a:ln w="9525">
            <a:noFill/>
            <a:miter lim="800000"/>
            <a:headEnd/>
            <a:tailEnd/>
          </a:ln>
          <a:effectLst/>
        </p:spPr>
      </p:pic>
      <p:pic>
        <p:nvPicPr>
          <p:cNvPr id="107528" name="Picture 8"/>
          <p:cNvPicPr>
            <a:picLocks noChangeAspect="1" noChangeArrowheads="1"/>
          </p:cNvPicPr>
          <p:nvPr/>
        </p:nvPicPr>
        <p:blipFill>
          <a:blip r:embed="rId3" cstate="print"/>
          <a:srcRect/>
          <a:stretch>
            <a:fillRect/>
          </a:stretch>
        </p:blipFill>
        <p:spPr bwMode="auto">
          <a:xfrm>
            <a:off x="3505200" y="2628900"/>
            <a:ext cx="5638800" cy="4229100"/>
          </a:xfrm>
          <a:prstGeom prst="rect">
            <a:avLst/>
          </a:prstGeom>
          <a:noFill/>
          <a:ln w="9525">
            <a:noFill/>
            <a:miter lim="800000"/>
            <a:headEnd/>
            <a:tailEnd/>
          </a:ln>
          <a:effectLst/>
        </p:spPr>
      </p:pic>
      <p:sp>
        <p:nvSpPr>
          <p:cNvPr id="107529" name="Cloud"/>
          <p:cNvSpPr>
            <a:spLocks noChangeAspect="1" noEditPoints="1" noChangeArrowheads="1"/>
          </p:cNvSpPr>
          <p:nvPr/>
        </p:nvSpPr>
        <p:spPr bwMode="auto">
          <a:xfrm>
            <a:off x="5410200" y="228600"/>
            <a:ext cx="3429000" cy="206692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r>
              <a:rPr lang="en-US" sz="2000"/>
              <a:t>Drip sets:</a:t>
            </a:r>
          </a:p>
          <a:p>
            <a:r>
              <a:rPr lang="en-US" sz="1900"/>
              <a:t>Macro (10, 15, 20)</a:t>
            </a:r>
          </a:p>
          <a:p>
            <a:r>
              <a:rPr lang="en-US" sz="2000"/>
              <a:t>Micro (60)</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3"/>
          <p:cNvPicPr>
            <a:picLocks noGrp="1" noChangeAspect="1" noChangeArrowheads="1"/>
          </p:cNvPicPr>
          <p:nvPr>
            <p:ph type="body" idx="4294967295"/>
          </p:nvPr>
        </p:nvPicPr>
        <p:blipFill>
          <a:blip r:embed="rId2" cstate="print"/>
          <a:srcRect/>
          <a:stretch>
            <a:fillRect/>
          </a:stretch>
        </p:blipFill>
        <p:spPr>
          <a:xfrm>
            <a:off x="762000" y="0"/>
            <a:ext cx="6781800" cy="68580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 name="Picture 5" descr="46_00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5782" name="Rectangle 6"/>
          <p:cNvSpPr>
            <a:spLocks noChangeArrowheads="1"/>
          </p:cNvSpPr>
          <p:nvPr/>
        </p:nvSpPr>
        <p:spPr bwMode="auto">
          <a:xfrm>
            <a:off x="152400" y="5105400"/>
            <a:ext cx="8686800" cy="1752600"/>
          </a:xfrm>
          <a:prstGeom prst="rect">
            <a:avLst/>
          </a:prstGeom>
          <a:solidFill>
            <a:schemeClr val="accent1"/>
          </a:solidFill>
          <a:ln w="9525">
            <a:solidFill>
              <a:schemeClr val="tx1"/>
            </a:solidFill>
            <a:miter lim="800000"/>
            <a:headEnd/>
            <a:tailEnd/>
          </a:ln>
          <a:effectLst/>
        </p:spPr>
        <p:txBody>
          <a:bodyPr wrap="none" anchor="ctr"/>
          <a:lstStyle/>
          <a:p>
            <a:pPr algn="ctr"/>
            <a:r>
              <a:rPr lang="en-US" sz="2400" dirty="0">
                <a:latin typeface="Arial" charset="0"/>
              </a:rPr>
              <a:t>The catheter and fluid drip set must be kept sterile and free</a:t>
            </a:r>
          </a:p>
          <a:p>
            <a:pPr algn="ctr"/>
            <a:r>
              <a:rPr lang="en-US" sz="2400" dirty="0" smtClean="0">
                <a:latin typeface="Arial" charset="0"/>
              </a:rPr>
              <a:t>of </a:t>
            </a:r>
            <a:r>
              <a:rPr lang="en-US" sz="2400" dirty="0">
                <a:latin typeface="Arial" charset="0"/>
              </a:rPr>
              <a:t>blood clots to allow long-term use (3 to 5 days maximum</a:t>
            </a:r>
            <a:r>
              <a:rPr lang="en-US" sz="2400" dirty="0" smtClean="0">
                <a:latin typeface="Arial" charset="0"/>
              </a:rPr>
              <a:t>).</a:t>
            </a:r>
            <a:endParaRPr lang="en-US" sz="2400" dirty="0">
              <a:latin typeface="Arial" charset="0"/>
            </a:endParaRPr>
          </a:p>
          <a:p>
            <a:pPr algn="ctr"/>
            <a:r>
              <a:rPr lang="en-US" sz="2400" dirty="0">
                <a:latin typeface="Arial" charset="0"/>
              </a:rPr>
              <a:t> </a:t>
            </a:r>
            <a:r>
              <a:rPr lang="en-US" sz="2400" dirty="0" err="1">
                <a:latin typeface="Arial" charset="0"/>
              </a:rPr>
              <a:t>Heparinized</a:t>
            </a:r>
            <a:r>
              <a:rPr lang="en-US" sz="2400" dirty="0">
                <a:latin typeface="Arial" charset="0"/>
              </a:rPr>
              <a:t> saline or sterile saline is used to flush the line.</a:t>
            </a:r>
          </a:p>
        </p:txBody>
      </p:sp>
      <p:sp>
        <p:nvSpPr>
          <p:cNvPr id="75783" name="Rectangle 7"/>
          <p:cNvSpPr>
            <a:spLocks noChangeArrowheads="1"/>
          </p:cNvSpPr>
          <p:nvPr/>
        </p:nvSpPr>
        <p:spPr bwMode="auto">
          <a:xfrm>
            <a:off x="1219200" y="152400"/>
            <a:ext cx="7086600" cy="457200"/>
          </a:xfrm>
          <a:prstGeom prst="rect">
            <a:avLst/>
          </a:prstGeom>
          <a:solidFill>
            <a:schemeClr val="accent1"/>
          </a:solidFill>
          <a:ln w="9525">
            <a:solidFill>
              <a:schemeClr val="tx1"/>
            </a:solidFill>
            <a:miter lim="800000"/>
            <a:headEnd/>
            <a:tailEnd/>
          </a:ln>
          <a:effectLst/>
        </p:spPr>
        <p:txBody>
          <a:bodyPr wrap="none" anchor="ctr"/>
          <a:lstStyle/>
          <a:p>
            <a:pPr algn="ctr"/>
            <a:r>
              <a:rPr lang="en-US" sz="2400">
                <a:latin typeface="Arial" charset="0"/>
              </a:rPr>
              <a:t>Primary IV set for intravenous therapy.</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2"/>
          <p:cNvSpPr>
            <a:spLocks noGrp="1" noChangeArrowheads="1"/>
          </p:cNvSpPr>
          <p:nvPr>
            <p:ph type="title"/>
          </p:nvPr>
        </p:nvSpPr>
        <p:spPr>
          <a:xfrm>
            <a:off x="0" y="152400"/>
            <a:ext cx="5410200" cy="1143000"/>
          </a:xfrm>
        </p:spPr>
        <p:txBody>
          <a:bodyPr/>
          <a:lstStyle/>
          <a:p>
            <a:r>
              <a:rPr lang="en-US" sz="3200">
                <a:solidFill>
                  <a:srgbClr val="000000"/>
                </a:solidFill>
              </a:rPr>
              <a:t>IV PUMPS COME IN MANY VARIETIES</a:t>
            </a:r>
          </a:p>
        </p:txBody>
      </p:sp>
      <p:pic>
        <p:nvPicPr>
          <p:cNvPr id="76805" name="Picture 5" descr="Baxter-6300"/>
          <p:cNvPicPr>
            <a:picLocks noChangeAspect="1" noChangeArrowheads="1"/>
          </p:cNvPicPr>
          <p:nvPr/>
        </p:nvPicPr>
        <p:blipFill>
          <a:blip r:embed="rId2" cstate="print"/>
          <a:srcRect/>
          <a:stretch>
            <a:fillRect/>
          </a:stretch>
        </p:blipFill>
        <p:spPr bwMode="auto">
          <a:xfrm>
            <a:off x="152400" y="2406650"/>
            <a:ext cx="5248275" cy="4451350"/>
          </a:xfrm>
          <a:prstGeom prst="rect">
            <a:avLst/>
          </a:prstGeom>
          <a:noFill/>
        </p:spPr>
      </p:pic>
      <p:sp>
        <p:nvSpPr>
          <p:cNvPr id="76806" name="Text Box 6"/>
          <p:cNvSpPr txBox="1">
            <a:spLocks noChangeArrowheads="1"/>
          </p:cNvSpPr>
          <p:nvPr/>
        </p:nvSpPr>
        <p:spPr bwMode="auto">
          <a:xfrm>
            <a:off x="0" y="1447800"/>
            <a:ext cx="5181600" cy="457200"/>
          </a:xfrm>
          <a:prstGeom prst="rect">
            <a:avLst/>
          </a:prstGeom>
          <a:noFill/>
          <a:ln w="9525">
            <a:noFill/>
            <a:miter lim="800000"/>
            <a:headEnd/>
            <a:tailEnd/>
          </a:ln>
          <a:effectLst/>
        </p:spPr>
        <p:txBody>
          <a:bodyPr>
            <a:spAutoFit/>
          </a:bodyPr>
          <a:lstStyle/>
          <a:p>
            <a:pPr algn="ctr">
              <a:spcBef>
                <a:spcPct val="50000"/>
              </a:spcBef>
            </a:pPr>
            <a:r>
              <a:rPr lang="en-US" sz="2400" b="1">
                <a:latin typeface="Arial" charset="0"/>
              </a:rPr>
              <a:t>BAXTER 6300 DOUBLE PUMP</a:t>
            </a:r>
          </a:p>
        </p:txBody>
      </p:sp>
      <p:pic>
        <p:nvPicPr>
          <p:cNvPr id="76810" name="Picture 10" descr="60"/>
          <p:cNvPicPr>
            <a:picLocks noChangeAspect="1" noChangeArrowheads="1"/>
          </p:cNvPicPr>
          <p:nvPr/>
        </p:nvPicPr>
        <p:blipFill>
          <a:blip r:embed="rId3" cstate="print"/>
          <a:srcRect/>
          <a:stretch>
            <a:fillRect/>
          </a:stretch>
        </p:blipFill>
        <p:spPr bwMode="auto">
          <a:xfrm>
            <a:off x="5040313" y="457200"/>
            <a:ext cx="4103687" cy="6400800"/>
          </a:xfrm>
          <a:prstGeom prst="rect">
            <a:avLst/>
          </a:prstGeom>
          <a:noFill/>
        </p:spPr>
      </p:pic>
      <p:sp>
        <p:nvSpPr>
          <p:cNvPr id="76811" name="Text Box 11"/>
          <p:cNvSpPr txBox="1">
            <a:spLocks noChangeArrowheads="1"/>
          </p:cNvSpPr>
          <p:nvPr/>
        </p:nvSpPr>
        <p:spPr bwMode="auto">
          <a:xfrm>
            <a:off x="5029200" y="0"/>
            <a:ext cx="3810000" cy="457200"/>
          </a:xfrm>
          <a:prstGeom prst="rect">
            <a:avLst/>
          </a:prstGeom>
          <a:noFill/>
          <a:ln w="9525">
            <a:noFill/>
            <a:miter lim="800000"/>
            <a:headEnd/>
            <a:tailEnd/>
          </a:ln>
          <a:effectLst/>
        </p:spPr>
        <p:txBody>
          <a:bodyPr>
            <a:spAutoFit/>
          </a:bodyPr>
          <a:lstStyle/>
          <a:p>
            <a:pPr algn="ctr">
              <a:spcBef>
                <a:spcPct val="50000"/>
              </a:spcBef>
            </a:pPr>
            <a:r>
              <a:rPr lang="en-US" sz="2400" b="1">
                <a:latin typeface="Arial" charset="0"/>
              </a:rPr>
              <a:t>IV Pump/Fluid Stand</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AutoShape 4"/>
          <p:cNvSpPr>
            <a:spLocks noGrp="1" noChangeArrowheads="1"/>
          </p:cNvSpPr>
          <p:nvPr>
            <p:ph type="title"/>
          </p:nvPr>
        </p:nvSpPr>
        <p:spPr/>
        <p:txBody>
          <a:bodyPr/>
          <a:lstStyle/>
          <a:p>
            <a:r>
              <a:rPr lang="en-US" dirty="0"/>
              <a:t>HESKA VET IV </a:t>
            </a:r>
            <a:r>
              <a:rPr lang="en-US" dirty="0">
                <a:solidFill>
                  <a:srgbClr val="C00000"/>
                </a:solidFill>
              </a:rPr>
              <a:t>INFUSION</a:t>
            </a:r>
            <a:r>
              <a:rPr lang="en-US" dirty="0"/>
              <a:t> PUMP</a:t>
            </a:r>
          </a:p>
        </p:txBody>
      </p:sp>
      <p:pic>
        <p:nvPicPr>
          <p:cNvPr id="80902" name="Picture 6" descr="hes6201"/>
          <p:cNvPicPr>
            <a:picLocks noChangeAspect="1" noChangeArrowheads="1"/>
          </p:cNvPicPr>
          <p:nvPr/>
        </p:nvPicPr>
        <p:blipFill>
          <a:blip r:embed="rId2" cstate="print"/>
          <a:srcRect/>
          <a:stretch>
            <a:fillRect/>
          </a:stretch>
        </p:blipFill>
        <p:spPr bwMode="auto">
          <a:xfrm>
            <a:off x="3429000" y="2171700"/>
            <a:ext cx="4724400" cy="46863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noGrp="1" noChangeArrowheads="1"/>
          </p:cNvSpPr>
          <p:nvPr>
            <p:ph type="title"/>
          </p:nvPr>
        </p:nvSpPr>
        <p:spPr/>
        <p:txBody>
          <a:bodyPr/>
          <a:lstStyle/>
          <a:p>
            <a:r>
              <a:rPr lang="en-US" dirty="0" smtClean="0"/>
              <a:t>Physical Signs of Dehydration</a:t>
            </a:r>
            <a:endParaRPr lang="en-US" dirty="0"/>
          </a:p>
        </p:txBody>
      </p:sp>
      <p:sp>
        <p:nvSpPr>
          <p:cNvPr id="32771" name="Rectangle 3"/>
          <p:cNvSpPr>
            <a:spLocks noGrp="1" noChangeArrowheads="1"/>
          </p:cNvSpPr>
          <p:nvPr>
            <p:ph type="body" idx="1"/>
          </p:nvPr>
        </p:nvSpPr>
        <p:spPr>
          <a:xfrm>
            <a:off x="838200" y="2209800"/>
            <a:ext cx="6400800" cy="3724275"/>
          </a:xfrm>
        </p:spPr>
        <p:txBody>
          <a:bodyPr/>
          <a:lstStyle/>
          <a:p>
            <a:pPr marL="533400" indent="-533400">
              <a:buFont typeface="Wingdings" pitchFamily="2" charset="2"/>
              <a:buAutoNum type="arabicPeriod"/>
            </a:pPr>
            <a:r>
              <a:rPr lang="en-US" sz="2400" dirty="0" smtClean="0"/>
              <a:t>Decreased </a:t>
            </a:r>
            <a:r>
              <a:rPr lang="en-US" sz="2400" b="1" dirty="0" smtClean="0"/>
              <a:t>skin </a:t>
            </a:r>
            <a:r>
              <a:rPr lang="en-US" sz="2400" b="1" dirty="0" err="1"/>
              <a:t>turgor</a:t>
            </a:r>
            <a:endParaRPr lang="en-US" sz="2400" b="1" dirty="0"/>
          </a:p>
          <a:p>
            <a:pPr marL="533400" indent="-533400">
              <a:buFont typeface="Wingdings" pitchFamily="2" charset="2"/>
              <a:buAutoNum type="arabicPeriod"/>
            </a:pPr>
            <a:r>
              <a:rPr lang="en-US" sz="2400" dirty="0" smtClean="0"/>
              <a:t>Moistness </a:t>
            </a:r>
            <a:r>
              <a:rPr lang="en-US" sz="2400" dirty="0"/>
              <a:t>of </a:t>
            </a:r>
            <a:r>
              <a:rPr lang="en-US" sz="2400" b="1" dirty="0"/>
              <a:t>mucous membranes </a:t>
            </a:r>
            <a:r>
              <a:rPr lang="en-US" sz="2400" dirty="0"/>
              <a:t>(MM). Are they moist, tacky or dry?</a:t>
            </a:r>
          </a:p>
          <a:p>
            <a:pPr marL="533400" indent="-533400">
              <a:buFont typeface="Wingdings" pitchFamily="2" charset="2"/>
              <a:buAutoNum type="arabicPeriod"/>
            </a:pPr>
            <a:r>
              <a:rPr lang="en-US" sz="2400" dirty="0" smtClean="0"/>
              <a:t>Decreased </a:t>
            </a:r>
            <a:r>
              <a:rPr lang="en-US" sz="2400" b="1" dirty="0" smtClean="0"/>
              <a:t>capillary </a:t>
            </a:r>
            <a:r>
              <a:rPr lang="en-US" sz="2400" b="1" dirty="0"/>
              <a:t>refill time </a:t>
            </a:r>
            <a:r>
              <a:rPr lang="en-US" sz="2400" dirty="0"/>
              <a:t>(CRT) Normal=1-2 </a:t>
            </a:r>
            <a:r>
              <a:rPr lang="en-US" sz="2400" dirty="0" err="1"/>
              <a:t>secs</a:t>
            </a:r>
            <a:endParaRPr lang="en-US" sz="2400" dirty="0"/>
          </a:p>
          <a:p>
            <a:pPr marL="533400" indent="-533400">
              <a:buFont typeface="Wingdings" pitchFamily="2" charset="2"/>
              <a:buAutoNum type="arabicPeriod"/>
            </a:pPr>
            <a:r>
              <a:rPr lang="en-US" sz="2400" dirty="0" smtClean="0"/>
              <a:t>Rapid </a:t>
            </a:r>
            <a:r>
              <a:rPr lang="en-US" sz="2400" b="1" dirty="0" smtClean="0"/>
              <a:t>heart rate</a:t>
            </a:r>
            <a:r>
              <a:rPr lang="en-US" sz="2400" dirty="0" smtClean="0"/>
              <a:t> (HR)</a:t>
            </a:r>
          </a:p>
          <a:p>
            <a:pPr marL="533400" indent="-533400">
              <a:buFont typeface="Wingdings" pitchFamily="2" charset="2"/>
              <a:buAutoNum type="arabicPeriod"/>
            </a:pPr>
            <a:r>
              <a:rPr lang="en-US" sz="2400" dirty="0" smtClean="0"/>
              <a:t>Eyes sunken into bony orbits</a:t>
            </a: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Grp="1" noChangeArrowheads="1"/>
          </p:cNvSpPr>
          <p:nvPr>
            <p:ph type="title"/>
          </p:nvPr>
        </p:nvSpPr>
        <p:spPr/>
        <p:txBody>
          <a:bodyPr/>
          <a:lstStyle/>
          <a:p>
            <a:r>
              <a:rPr lang="en-US"/>
              <a:t>What is the Skin Turgor test?</a:t>
            </a:r>
          </a:p>
        </p:txBody>
      </p:sp>
      <p:sp>
        <p:nvSpPr>
          <p:cNvPr id="47107" name="Rectangle 3"/>
          <p:cNvSpPr>
            <a:spLocks noGrp="1" noChangeArrowheads="1"/>
          </p:cNvSpPr>
          <p:nvPr>
            <p:ph type="body" idx="1"/>
          </p:nvPr>
        </p:nvSpPr>
        <p:spPr>
          <a:xfrm>
            <a:off x="609600" y="2590800"/>
            <a:ext cx="8305800" cy="3724275"/>
          </a:xfrm>
        </p:spPr>
        <p:txBody>
          <a:bodyPr/>
          <a:lstStyle/>
          <a:p>
            <a:r>
              <a:rPr lang="en-US" sz="2400" dirty="0"/>
              <a:t>Assess the amount of time it takes for the skin to return to the animal’s body </a:t>
            </a:r>
            <a:r>
              <a:rPr lang="en-US" sz="2400" dirty="0" smtClean="0"/>
              <a:t>after </a:t>
            </a:r>
            <a:r>
              <a:rPr lang="en-US" sz="2400" dirty="0"/>
              <a:t>gently </a:t>
            </a:r>
            <a:r>
              <a:rPr lang="en-US" sz="2400" dirty="0" smtClean="0"/>
              <a:t>pulling </a:t>
            </a:r>
            <a:r>
              <a:rPr lang="en-US" sz="2400" dirty="0"/>
              <a:t>up </a:t>
            </a:r>
            <a:r>
              <a:rPr lang="en-US" sz="2400" dirty="0" smtClean="0"/>
              <a:t>into a “tent” along </a:t>
            </a:r>
            <a:r>
              <a:rPr lang="en-US" sz="2400" dirty="0"/>
              <a:t>the back of the neck </a:t>
            </a:r>
            <a:r>
              <a:rPr lang="en-US" sz="2400" dirty="0" smtClean="0"/>
              <a:t>and </a:t>
            </a:r>
            <a:r>
              <a:rPr lang="en-US" sz="2400" dirty="0"/>
              <a:t>along the spine</a:t>
            </a:r>
            <a:r>
              <a:rPr lang="en-US" sz="2400" dirty="0" smtClean="0"/>
              <a:t>.</a:t>
            </a:r>
            <a:endParaRPr lang="en-US" sz="2400" dirty="0"/>
          </a:p>
          <a:p>
            <a:r>
              <a:rPr lang="en-US" sz="2400" dirty="0"/>
              <a:t>This test is not accurate in older animals or animals that have recently lost weight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228600" y="228600"/>
            <a:ext cx="8610600" cy="6477000"/>
          </a:xfrm>
          <a:prstGeom prst="rect">
            <a:avLst/>
          </a:prstGeom>
          <a:noFill/>
          <a:ln w="9525">
            <a:noFill/>
            <a:miter lim="800000"/>
            <a:headEnd/>
            <a:tailEnd/>
          </a:ln>
          <a:effectLst/>
        </p:spPr>
      </p:pic>
      <p:sp>
        <p:nvSpPr>
          <p:cNvPr id="2053" name="Text Box 5"/>
          <p:cNvSpPr txBox="1">
            <a:spLocks noChangeArrowheads="1"/>
          </p:cNvSpPr>
          <p:nvPr/>
        </p:nvSpPr>
        <p:spPr bwMode="auto">
          <a:xfrm>
            <a:off x="304800" y="1066800"/>
            <a:ext cx="1447800" cy="822325"/>
          </a:xfrm>
          <a:prstGeom prst="rect">
            <a:avLst/>
          </a:prstGeom>
          <a:noFill/>
          <a:ln w="9525">
            <a:noFill/>
            <a:miter lim="800000"/>
            <a:headEnd/>
            <a:tailEnd/>
          </a:ln>
          <a:effectLst/>
        </p:spPr>
        <p:txBody>
          <a:bodyPr>
            <a:spAutoFit/>
          </a:bodyPr>
          <a:lstStyle/>
          <a:p>
            <a:pPr>
              <a:spcBef>
                <a:spcPct val="50000"/>
              </a:spcBef>
            </a:pPr>
            <a:r>
              <a:rPr lang="en-US" sz="2400" b="1">
                <a:solidFill>
                  <a:srgbClr val="6600CC"/>
                </a:solidFill>
                <a:latin typeface="Arial" charset="0"/>
              </a:rPr>
              <a:t>Pg. 790-CTVT</a:t>
            </a:r>
          </a:p>
        </p:txBody>
      </p:sp>
      <p:sp>
        <p:nvSpPr>
          <p:cNvPr id="2054" name="Text Box 6"/>
          <p:cNvSpPr txBox="1">
            <a:spLocks noChangeArrowheads="1"/>
          </p:cNvSpPr>
          <p:nvPr/>
        </p:nvSpPr>
        <p:spPr bwMode="auto">
          <a:xfrm>
            <a:off x="5029200" y="2209800"/>
            <a:ext cx="3733800" cy="457200"/>
          </a:xfrm>
          <a:prstGeom prst="rect">
            <a:avLst/>
          </a:prstGeom>
          <a:noFill/>
          <a:ln w="9525">
            <a:noFill/>
            <a:miter lim="800000"/>
            <a:headEnd/>
            <a:tailEnd/>
          </a:ln>
          <a:effectLst/>
        </p:spPr>
        <p:txBody>
          <a:bodyPr>
            <a:spAutoFit/>
          </a:bodyPr>
          <a:lstStyle/>
          <a:p>
            <a:pPr>
              <a:spcBef>
                <a:spcPct val="50000"/>
              </a:spcBef>
            </a:pPr>
            <a:r>
              <a:rPr lang="en-US" sz="2400"/>
              <a:t>= Seeing with your eyes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Fluid Balance</a:t>
            </a:r>
            <a:endParaRPr lang="en-US" dirty="0"/>
          </a:p>
        </p:txBody>
      </p:sp>
      <p:sp>
        <p:nvSpPr>
          <p:cNvPr id="3" name="Content Placeholder 2"/>
          <p:cNvSpPr>
            <a:spLocks noGrp="1"/>
          </p:cNvSpPr>
          <p:nvPr>
            <p:ph idx="1"/>
          </p:nvPr>
        </p:nvSpPr>
        <p:spPr>
          <a:xfrm>
            <a:off x="838200" y="2362200"/>
            <a:ext cx="8153400" cy="3724275"/>
          </a:xfrm>
        </p:spPr>
        <p:txBody>
          <a:bodyPr/>
          <a:lstStyle/>
          <a:p>
            <a:r>
              <a:rPr lang="en-US" sz="2000" dirty="0" smtClean="0"/>
              <a:t>The body is made up of approximately 60% water.</a:t>
            </a:r>
          </a:p>
          <a:p>
            <a:r>
              <a:rPr lang="en-US" sz="2000" dirty="0" smtClean="0"/>
              <a:t>This is divided into intracellular </a:t>
            </a:r>
            <a:r>
              <a:rPr lang="en-US" sz="2000" i="1" dirty="0" smtClean="0"/>
              <a:t>(2/3 of body fluid)</a:t>
            </a:r>
            <a:r>
              <a:rPr lang="en-US" sz="2000" dirty="0" smtClean="0"/>
              <a:t> and extracellular fluids </a:t>
            </a:r>
            <a:r>
              <a:rPr lang="en-US" sz="2000" i="1" dirty="0" smtClean="0"/>
              <a:t>(1/3 of body fluid)</a:t>
            </a:r>
          </a:p>
          <a:p>
            <a:pPr lvl="1"/>
            <a:r>
              <a:rPr lang="en-US" sz="2000" u="sng" dirty="0" smtClean="0"/>
              <a:t>Intracellular fluids</a:t>
            </a:r>
            <a:r>
              <a:rPr lang="en-US" sz="2000" dirty="0" smtClean="0"/>
              <a:t> are located within cells</a:t>
            </a:r>
            <a:endParaRPr lang="en-US" sz="2000" u="sng" dirty="0" smtClean="0"/>
          </a:p>
          <a:p>
            <a:pPr lvl="1"/>
            <a:r>
              <a:rPr lang="en-US" sz="2000" u="sng" dirty="0" smtClean="0"/>
              <a:t>Extracellular fluids</a:t>
            </a:r>
            <a:r>
              <a:rPr lang="en-US" sz="2000" dirty="0" smtClean="0"/>
              <a:t> are classified as either </a:t>
            </a:r>
            <a:r>
              <a:rPr lang="en-US" sz="2000" b="1" dirty="0" smtClean="0"/>
              <a:t>Intravascular </a:t>
            </a:r>
            <a:r>
              <a:rPr lang="en-US" sz="2000" dirty="0" smtClean="0"/>
              <a:t>(within the vessels)</a:t>
            </a:r>
            <a:r>
              <a:rPr lang="en-US" sz="2000" b="1" dirty="0" smtClean="0"/>
              <a:t> </a:t>
            </a:r>
            <a:r>
              <a:rPr lang="en-US" sz="2000" dirty="0" smtClean="0"/>
              <a:t>and </a:t>
            </a:r>
            <a:r>
              <a:rPr lang="en-US" sz="2000" b="1" dirty="0" smtClean="0"/>
              <a:t>interstitial </a:t>
            </a:r>
            <a:r>
              <a:rPr lang="en-US" sz="2000" dirty="0" smtClean="0"/>
              <a:t>(in tissue spaces between blood vessels and cells).</a:t>
            </a:r>
            <a:endParaRPr lang="en-US" sz="2000" b="1" dirty="0" smtClean="0"/>
          </a:p>
          <a:p>
            <a:r>
              <a:rPr lang="en-US" sz="2000" dirty="0" smtClean="0"/>
              <a:t>The body maintains fluid balance on a constant basis – </a:t>
            </a:r>
            <a:r>
              <a:rPr lang="en-US" sz="2000" b="1" dirty="0" smtClean="0"/>
              <a:t>homeostasis</a:t>
            </a:r>
            <a:r>
              <a:rPr lang="en-US" sz="2000" dirty="0" smtClean="0"/>
              <a:t>.</a:t>
            </a:r>
          </a:p>
          <a:p>
            <a:r>
              <a:rPr lang="en-US" sz="2000" dirty="0" smtClean="0"/>
              <a:t>Fluids are gained via:</a:t>
            </a:r>
          </a:p>
          <a:p>
            <a:pPr lvl="1"/>
            <a:r>
              <a:rPr lang="en-US" sz="2000" dirty="0" smtClean="0"/>
              <a:t>Oral intake</a:t>
            </a:r>
          </a:p>
          <a:p>
            <a:pPr lvl="1"/>
            <a:r>
              <a:rPr lang="en-US" sz="2000" dirty="0" smtClean="0"/>
              <a:t>Metabolism in the body</a:t>
            </a: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a:xfrm>
            <a:off x="1219200" y="762000"/>
            <a:ext cx="7924800" cy="1143000"/>
          </a:xfrm>
        </p:spPr>
        <p:txBody>
          <a:bodyPr/>
          <a:lstStyle/>
          <a:p>
            <a:r>
              <a:rPr lang="en-US" dirty="0"/>
              <a:t>Laboratory Dehydration Tests</a:t>
            </a:r>
          </a:p>
        </p:txBody>
      </p:sp>
      <p:sp>
        <p:nvSpPr>
          <p:cNvPr id="33795" name="Rectangle 3"/>
          <p:cNvSpPr>
            <a:spLocks noGrp="1" noChangeArrowheads="1"/>
          </p:cNvSpPr>
          <p:nvPr>
            <p:ph type="body" idx="1"/>
          </p:nvPr>
        </p:nvSpPr>
        <p:spPr>
          <a:xfrm>
            <a:off x="1219200" y="1981200"/>
            <a:ext cx="7543800" cy="4267200"/>
          </a:xfrm>
        </p:spPr>
        <p:txBody>
          <a:bodyPr/>
          <a:lstStyle/>
          <a:p>
            <a:endParaRPr lang="en-US" sz="2400" dirty="0" smtClean="0"/>
          </a:p>
          <a:p>
            <a:r>
              <a:rPr lang="en-US" sz="2400" dirty="0" smtClean="0"/>
              <a:t>Packed Cell Volume (PCV)</a:t>
            </a:r>
            <a:endParaRPr lang="en-US" sz="2400" dirty="0"/>
          </a:p>
          <a:p>
            <a:r>
              <a:rPr lang="en-US" sz="2400" dirty="0"/>
              <a:t>Total </a:t>
            </a:r>
            <a:r>
              <a:rPr lang="en-US" sz="2400" dirty="0" smtClean="0"/>
              <a:t>Plasma Protein Concentration (TP)</a:t>
            </a:r>
          </a:p>
          <a:p>
            <a:pPr lvl="1"/>
            <a:r>
              <a:rPr lang="en-US" sz="2000" dirty="0" smtClean="0"/>
              <a:t>PCV and TP will be elevated </a:t>
            </a:r>
            <a:r>
              <a:rPr lang="en-US" sz="2000" b="1" i="1" dirty="0" smtClean="0"/>
              <a:t>except </a:t>
            </a:r>
            <a:r>
              <a:rPr lang="en-US" sz="2000" dirty="0" smtClean="0"/>
              <a:t>in cases of severe hemorrhaging (they will be </a:t>
            </a:r>
            <a:r>
              <a:rPr lang="en-US" sz="2000" u="sng" dirty="0" smtClean="0"/>
              <a:t>decreased</a:t>
            </a:r>
            <a:r>
              <a:rPr lang="en-US" sz="2000" dirty="0" smtClean="0"/>
              <a:t>)</a:t>
            </a:r>
            <a:endParaRPr lang="en-US" sz="2000" dirty="0"/>
          </a:p>
          <a:p>
            <a:r>
              <a:rPr lang="en-US" sz="2400" dirty="0" smtClean="0"/>
              <a:t>Increased urine </a:t>
            </a:r>
            <a:r>
              <a:rPr lang="en-US" sz="2400" dirty="0"/>
              <a:t>specific gravity </a:t>
            </a:r>
            <a:r>
              <a:rPr lang="en-US" sz="2400" dirty="0" smtClean="0"/>
              <a:t>(SG/UG)</a:t>
            </a:r>
            <a:endParaRPr lang="en-US" sz="2400" dirty="0"/>
          </a:p>
          <a:p>
            <a:r>
              <a:rPr lang="en-US" sz="2400" dirty="0"/>
              <a:t>Serial body weights (1 lb of body weight is equivalent to 1 pt or 480 ml of fluid)</a:t>
            </a:r>
          </a:p>
          <a:p>
            <a:r>
              <a:rPr lang="en-US" sz="2400" dirty="0"/>
              <a:t>Electrolyte assessment </a:t>
            </a:r>
            <a:endParaRPr lang="en-US" sz="2400" dirty="0" smtClean="0"/>
          </a:p>
          <a:p>
            <a:pPr lvl="1"/>
            <a:r>
              <a:rPr lang="en-US" sz="2000" dirty="0" smtClean="0"/>
              <a:t>Only </a:t>
            </a:r>
            <a:r>
              <a:rPr lang="en-US" sz="2000" dirty="0"/>
              <a:t>reflects dehydration if the kidneys are </a:t>
            </a:r>
            <a:r>
              <a:rPr lang="en-US" sz="2000" dirty="0" smtClean="0"/>
              <a:t>healthy</a:t>
            </a:r>
            <a:endParaRPr lang="en-US" sz="2000" dirty="0"/>
          </a:p>
          <a:p>
            <a:pPr>
              <a:buNone/>
            </a:pPr>
            <a:r>
              <a:rPr lang="en-US" sz="2000" u="sng" dirty="0" smtClean="0"/>
              <a:t>Note</a:t>
            </a:r>
            <a:r>
              <a:rPr lang="en-US" sz="2000" dirty="0" smtClean="0"/>
              <a:t>: Laboratory </a:t>
            </a:r>
            <a:r>
              <a:rPr lang="en-US" sz="2000" dirty="0"/>
              <a:t>testing assists in detecting relative changes but </a:t>
            </a:r>
            <a:r>
              <a:rPr lang="en-US" sz="2000" dirty="0" smtClean="0"/>
              <a:t>does </a:t>
            </a:r>
            <a:r>
              <a:rPr lang="en-US" sz="2000" dirty="0"/>
              <a:t>not </a:t>
            </a:r>
            <a:r>
              <a:rPr lang="en-US" sz="2000" dirty="0" smtClean="0"/>
              <a:t>reflect the </a:t>
            </a:r>
            <a:r>
              <a:rPr lang="en-US" sz="2000" b="1" dirty="0" smtClean="0"/>
              <a:t>absolute</a:t>
            </a:r>
            <a:r>
              <a:rPr lang="en-US" sz="2000" dirty="0" smtClean="0"/>
              <a:t> </a:t>
            </a:r>
            <a:r>
              <a:rPr lang="en-US" sz="2000" dirty="0"/>
              <a:t>hydration status of the patient.</a:t>
            </a:r>
          </a:p>
        </p:txBody>
      </p:sp>
      <p:pic>
        <p:nvPicPr>
          <p:cNvPr id="33800" name="Picture 8" descr="MCj02330240000[1]"/>
          <p:cNvPicPr>
            <a:picLocks noChangeAspect="1" noChangeArrowheads="1"/>
          </p:cNvPicPr>
          <p:nvPr/>
        </p:nvPicPr>
        <p:blipFill>
          <a:blip r:embed="rId2" cstate="print"/>
          <a:srcRect/>
          <a:stretch>
            <a:fillRect/>
          </a:stretch>
        </p:blipFill>
        <p:spPr bwMode="auto">
          <a:xfrm>
            <a:off x="0" y="0"/>
            <a:ext cx="1206500" cy="289401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indicators of dehydration</a:t>
            </a:r>
            <a:endParaRPr lang="en-US" dirty="0"/>
          </a:p>
        </p:txBody>
      </p:sp>
      <p:sp>
        <p:nvSpPr>
          <p:cNvPr id="3" name="Content Placeholder 2"/>
          <p:cNvSpPr>
            <a:spLocks noGrp="1"/>
          </p:cNvSpPr>
          <p:nvPr>
            <p:ph idx="1"/>
          </p:nvPr>
        </p:nvSpPr>
        <p:spPr/>
        <p:txBody>
          <a:bodyPr/>
          <a:lstStyle/>
          <a:p>
            <a:r>
              <a:rPr lang="en-US" dirty="0" smtClean="0"/>
              <a:t>Decreased urine output</a:t>
            </a:r>
          </a:p>
          <a:p>
            <a:pPr lvl="1"/>
            <a:r>
              <a:rPr lang="en-US" dirty="0" smtClean="0"/>
              <a:t>Normal production is 1 to 2 </a:t>
            </a:r>
            <a:r>
              <a:rPr lang="en-US" dirty="0" err="1" smtClean="0"/>
              <a:t>mL</a:t>
            </a:r>
            <a:r>
              <a:rPr lang="en-US" dirty="0" smtClean="0"/>
              <a:t>/kg/hr</a:t>
            </a:r>
          </a:p>
          <a:p>
            <a:r>
              <a:rPr lang="en-US" dirty="0" smtClean="0"/>
              <a:t>Constipation</a:t>
            </a:r>
          </a:p>
          <a:p>
            <a:r>
              <a:rPr lang="en-US" dirty="0" smtClean="0"/>
              <a:t>Cold extremities</a:t>
            </a:r>
          </a:p>
          <a:p>
            <a:r>
              <a:rPr lang="en-US" u="sng" dirty="0" smtClean="0"/>
              <a:t>Signs of shock</a:t>
            </a:r>
            <a:r>
              <a:rPr lang="en-US" dirty="0" smtClean="0"/>
              <a:t> including a rapid </a:t>
            </a:r>
            <a:r>
              <a:rPr lang="en-US" dirty="0" err="1" smtClean="0"/>
              <a:t>thready</a:t>
            </a:r>
            <a:r>
              <a:rPr lang="en-US" dirty="0"/>
              <a:t> </a:t>
            </a:r>
            <a:r>
              <a:rPr lang="en-US" dirty="0" smtClean="0"/>
              <a:t>pulse, tachycardia, and </a:t>
            </a:r>
            <a:r>
              <a:rPr lang="en-US" dirty="0" err="1" smtClean="0"/>
              <a:t>tachypnea</a:t>
            </a:r>
            <a:endParaRPr lang="en-US" dirty="0" smtClean="0"/>
          </a:p>
          <a:p>
            <a:pPr lvl="1">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body" sz="half" idx="1"/>
          </p:nvPr>
        </p:nvSpPr>
        <p:spPr>
          <a:xfrm>
            <a:off x="685800" y="2362200"/>
            <a:ext cx="4191000" cy="1447800"/>
          </a:xfrm>
        </p:spPr>
        <p:txBody>
          <a:bodyPr/>
          <a:lstStyle/>
          <a:p>
            <a:pPr>
              <a:lnSpc>
                <a:spcPct val="80000"/>
              </a:lnSpc>
            </a:pPr>
            <a:r>
              <a:rPr lang="en-US" sz="2400" dirty="0"/>
              <a:t>*PCV Dog: 37-55%</a:t>
            </a:r>
          </a:p>
          <a:p>
            <a:pPr>
              <a:lnSpc>
                <a:spcPct val="80000"/>
              </a:lnSpc>
            </a:pPr>
            <a:r>
              <a:rPr lang="en-US" sz="2400" dirty="0"/>
              <a:t>*</a:t>
            </a:r>
            <a:r>
              <a:rPr lang="en-US" sz="2400" dirty="0" smtClean="0"/>
              <a:t>TP </a:t>
            </a:r>
            <a:r>
              <a:rPr lang="en-US" sz="2400" dirty="0"/>
              <a:t>Dog: 5.4-7.6 g/</a:t>
            </a:r>
            <a:r>
              <a:rPr lang="en-US" sz="2400" dirty="0" err="1"/>
              <a:t>dL</a:t>
            </a:r>
            <a:endParaRPr lang="en-US" sz="2400" dirty="0"/>
          </a:p>
          <a:p>
            <a:pPr>
              <a:lnSpc>
                <a:spcPct val="80000"/>
              </a:lnSpc>
            </a:pPr>
            <a:r>
              <a:rPr lang="en-US" sz="2400" dirty="0" smtClean="0"/>
              <a:t>SG/UG </a:t>
            </a:r>
            <a:r>
              <a:rPr lang="en-US" sz="2400" dirty="0"/>
              <a:t>Dog: &gt; 1.035 	</a:t>
            </a:r>
            <a:r>
              <a:rPr lang="en-US" sz="1800" dirty="0"/>
              <a:t>		</a:t>
            </a:r>
          </a:p>
        </p:txBody>
      </p:sp>
      <p:sp>
        <p:nvSpPr>
          <p:cNvPr id="49157" name="Rectangle 5"/>
          <p:cNvSpPr>
            <a:spLocks noGrp="1" noChangeArrowheads="1"/>
          </p:cNvSpPr>
          <p:nvPr>
            <p:ph type="body" sz="half" idx="2"/>
          </p:nvPr>
        </p:nvSpPr>
        <p:spPr>
          <a:xfrm>
            <a:off x="4953000" y="2362200"/>
            <a:ext cx="3922713" cy="1600200"/>
          </a:xfrm>
        </p:spPr>
        <p:txBody>
          <a:bodyPr/>
          <a:lstStyle/>
          <a:p>
            <a:pPr>
              <a:lnSpc>
                <a:spcPct val="80000"/>
              </a:lnSpc>
            </a:pPr>
            <a:r>
              <a:rPr lang="en-US" sz="2400" dirty="0"/>
              <a:t>*PCV Cat: 24-45%</a:t>
            </a:r>
          </a:p>
          <a:p>
            <a:pPr>
              <a:lnSpc>
                <a:spcPct val="80000"/>
              </a:lnSpc>
            </a:pPr>
            <a:r>
              <a:rPr lang="en-US" sz="2400" dirty="0"/>
              <a:t>*</a:t>
            </a:r>
            <a:r>
              <a:rPr lang="en-US" sz="2400" dirty="0" smtClean="0"/>
              <a:t>TP </a:t>
            </a:r>
            <a:r>
              <a:rPr lang="en-US" sz="2400" dirty="0"/>
              <a:t>Cat: 6.0-8.1 g/</a:t>
            </a:r>
            <a:r>
              <a:rPr lang="en-US" sz="2400" dirty="0" err="1"/>
              <a:t>dL</a:t>
            </a:r>
            <a:endParaRPr lang="en-US" sz="2400" dirty="0"/>
          </a:p>
          <a:p>
            <a:pPr>
              <a:lnSpc>
                <a:spcPct val="80000"/>
              </a:lnSpc>
            </a:pPr>
            <a:r>
              <a:rPr lang="en-US" sz="2400" dirty="0"/>
              <a:t>SG/UG Cat: &gt; 1.040</a:t>
            </a:r>
          </a:p>
          <a:p>
            <a:pPr>
              <a:lnSpc>
                <a:spcPct val="80000"/>
              </a:lnSpc>
            </a:pPr>
            <a:endParaRPr lang="en-US" sz="2400" dirty="0"/>
          </a:p>
        </p:txBody>
      </p:sp>
      <p:sp>
        <p:nvSpPr>
          <p:cNvPr id="49158" name="Text Box 6"/>
          <p:cNvSpPr txBox="1">
            <a:spLocks noChangeArrowheads="1"/>
          </p:cNvSpPr>
          <p:nvPr/>
        </p:nvSpPr>
        <p:spPr bwMode="auto">
          <a:xfrm>
            <a:off x="838200" y="5867400"/>
            <a:ext cx="8153400" cy="701675"/>
          </a:xfrm>
          <a:prstGeom prst="rect">
            <a:avLst/>
          </a:prstGeom>
          <a:noFill/>
          <a:ln w="9525">
            <a:noFill/>
            <a:miter lim="800000"/>
            <a:headEnd/>
            <a:tailEnd/>
          </a:ln>
          <a:effectLst/>
        </p:spPr>
        <p:txBody>
          <a:bodyPr>
            <a:spAutoFit/>
          </a:bodyPr>
          <a:lstStyle/>
          <a:p>
            <a:pPr algn="ctr">
              <a:spcBef>
                <a:spcPct val="50000"/>
              </a:spcBef>
            </a:pPr>
            <a:r>
              <a:rPr lang="en-US" sz="2000" b="1" dirty="0">
                <a:solidFill>
                  <a:srgbClr val="003300"/>
                </a:solidFill>
                <a:latin typeface="Arial" charset="0"/>
              </a:rPr>
              <a:t>*THESE VALUES ARE ON PAGE 367 IN THE VETERINARY TECHNICIAN’S DAILY REFERENCE </a:t>
            </a:r>
            <a:r>
              <a:rPr lang="en-US" sz="2000" b="1" dirty="0" smtClean="0">
                <a:solidFill>
                  <a:srgbClr val="003300"/>
                </a:solidFill>
                <a:latin typeface="Arial" charset="0"/>
              </a:rPr>
              <a:t>GUIDE</a:t>
            </a:r>
            <a:endParaRPr lang="en-US" dirty="0">
              <a:solidFill>
                <a:srgbClr val="003300"/>
              </a:solidFill>
              <a:latin typeface="Arial" charset="0"/>
            </a:endParaRPr>
          </a:p>
        </p:txBody>
      </p:sp>
      <p:sp>
        <p:nvSpPr>
          <p:cNvPr id="49161" name="Rectangle 9"/>
          <p:cNvSpPr>
            <a:spLocks noChangeArrowheads="1"/>
          </p:cNvSpPr>
          <p:nvPr/>
        </p:nvSpPr>
        <p:spPr bwMode="auto">
          <a:xfrm>
            <a:off x="2819400" y="3733800"/>
            <a:ext cx="3657600" cy="1447800"/>
          </a:xfrm>
          <a:prstGeom prst="rect">
            <a:avLst/>
          </a:prstGeom>
          <a:solidFill>
            <a:schemeClr val="accent1"/>
          </a:solidFill>
          <a:ln w="76200" cmpd="tri">
            <a:solidFill>
              <a:schemeClr val="tx1"/>
            </a:solidFill>
            <a:prstDash val="sysDot"/>
            <a:miter lim="800000"/>
            <a:headEnd/>
            <a:tailEnd/>
          </a:ln>
          <a:effectLst/>
        </p:spPr>
        <p:txBody>
          <a:bodyPr wrap="none" anchor="ctr"/>
          <a:lstStyle/>
          <a:p>
            <a:pPr algn="ctr"/>
            <a:r>
              <a:rPr lang="en-US" sz="2400"/>
              <a:t>↑ PCV=dehydration</a:t>
            </a:r>
          </a:p>
          <a:p>
            <a:pPr algn="ctr"/>
            <a:r>
              <a:rPr lang="en-US" sz="2400"/>
              <a:t>↑ TP=dehydration</a:t>
            </a:r>
          </a:p>
        </p:txBody>
      </p:sp>
      <p:sp>
        <p:nvSpPr>
          <p:cNvPr id="9" name="Rectangle 8"/>
          <p:cNvSpPr/>
          <p:nvPr/>
        </p:nvSpPr>
        <p:spPr>
          <a:xfrm>
            <a:off x="381000" y="685800"/>
            <a:ext cx="7848600" cy="132343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kern="10"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Black"/>
              </a:rPr>
              <a:t>Laboratory Assessment Values</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838200" y="2362200"/>
            <a:ext cx="8153400" cy="4343400"/>
          </a:xfrm>
        </p:spPr>
        <p:txBody>
          <a:bodyPr/>
          <a:lstStyle/>
          <a:p>
            <a:pPr marL="533400" indent="-533400">
              <a:lnSpc>
                <a:spcPct val="90000"/>
              </a:lnSpc>
              <a:buFont typeface="Wingdings" pitchFamily="2" charset="2"/>
              <a:buAutoNum type="arabicParenR"/>
            </a:pPr>
            <a:r>
              <a:rPr lang="en-US" b="1" dirty="0"/>
              <a:t>Oral</a:t>
            </a:r>
            <a:r>
              <a:rPr lang="en-US" dirty="0"/>
              <a:t> (Minimal loss) Easy, cheap and safe. </a:t>
            </a:r>
          </a:p>
          <a:p>
            <a:pPr marL="533400" indent="-533400">
              <a:lnSpc>
                <a:spcPct val="90000"/>
              </a:lnSpc>
              <a:buFont typeface="Wingdings" pitchFamily="2" charset="2"/>
              <a:buAutoNum type="arabicParenR"/>
            </a:pPr>
            <a:r>
              <a:rPr lang="en-US" b="1" dirty="0"/>
              <a:t>Subcutaneous</a:t>
            </a:r>
            <a:r>
              <a:rPr lang="en-US" dirty="0"/>
              <a:t> (Mild-Moderate dehydration) </a:t>
            </a:r>
            <a:r>
              <a:rPr lang="en-US" b="1" dirty="0">
                <a:solidFill>
                  <a:srgbClr val="CC3300"/>
                </a:solidFill>
              </a:rPr>
              <a:t>Never use &gt;2.5% dextrose, as this will cause sloughing of the skin and abscesses.</a:t>
            </a:r>
          </a:p>
          <a:p>
            <a:pPr marL="533400" indent="-533400">
              <a:lnSpc>
                <a:spcPct val="90000"/>
              </a:lnSpc>
              <a:buFont typeface="Wingdings" pitchFamily="2" charset="2"/>
              <a:buAutoNum type="arabicParenR"/>
            </a:pPr>
            <a:r>
              <a:rPr lang="en-US" b="1" dirty="0"/>
              <a:t>Intravenous</a:t>
            </a:r>
            <a:r>
              <a:rPr lang="en-US" dirty="0"/>
              <a:t> (Severe </a:t>
            </a:r>
            <a:r>
              <a:rPr lang="en-US" dirty="0" smtClean="0"/>
              <a:t>dehydration; </a:t>
            </a:r>
            <a:r>
              <a:rPr lang="en-US" dirty="0" err="1" smtClean="0"/>
              <a:t>perioperative</a:t>
            </a:r>
            <a:r>
              <a:rPr lang="en-US" dirty="0" smtClean="0"/>
              <a:t> precaution) </a:t>
            </a:r>
            <a:r>
              <a:rPr lang="en-US" dirty="0"/>
              <a:t>via IV catheter.</a:t>
            </a:r>
          </a:p>
          <a:p>
            <a:pPr marL="533400" indent="-533400">
              <a:lnSpc>
                <a:spcPct val="90000"/>
              </a:lnSpc>
              <a:buFont typeface="Wingdings" pitchFamily="2" charset="2"/>
              <a:buAutoNum type="arabicParenR"/>
            </a:pPr>
            <a:r>
              <a:rPr lang="en-US" b="1" dirty="0" err="1"/>
              <a:t>Intraperitoneal</a:t>
            </a:r>
            <a:r>
              <a:rPr lang="en-US" dirty="0"/>
              <a:t> (mild to moderately </a:t>
            </a:r>
            <a:r>
              <a:rPr lang="en-US" dirty="0" smtClean="0"/>
              <a:t>dehydrated; large volumes) </a:t>
            </a:r>
            <a:r>
              <a:rPr lang="en-US" dirty="0"/>
              <a:t>This method is not commonly used and can be very dangerous if you accidentally hit an organ. </a:t>
            </a:r>
          </a:p>
        </p:txBody>
      </p:sp>
      <p:sp>
        <p:nvSpPr>
          <p:cNvPr id="34821" name="Rectangle 5"/>
          <p:cNvSpPr>
            <a:spLocks noChangeArrowheads="1"/>
          </p:cNvSpPr>
          <p:nvPr/>
        </p:nvSpPr>
        <p:spPr bwMode="auto">
          <a:xfrm>
            <a:off x="3276600" y="228600"/>
            <a:ext cx="4343400" cy="533400"/>
          </a:xfrm>
          <a:prstGeom prst="rect">
            <a:avLst/>
          </a:prstGeom>
          <a:solidFill>
            <a:schemeClr val="accent1"/>
          </a:solidFill>
          <a:ln w="9525">
            <a:solidFill>
              <a:schemeClr val="tx1"/>
            </a:solidFill>
            <a:miter lim="800000"/>
            <a:headEnd/>
            <a:tailEnd/>
          </a:ln>
          <a:effectLst/>
        </p:spPr>
        <p:txBody>
          <a:bodyPr wrap="none" anchor="ctr"/>
          <a:lstStyle/>
          <a:p>
            <a:pPr algn="ctr"/>
            <a:r>
              <a:rPr lang="en-US"/>
              <a:t>VTDRG pg. 362</a:t>
            </a:r>
          </a:p>
        </p:txBody>
      </p:sp>
      <p:sp>
        <p:nvSpPr>
          <p:cNvPr id="8" name="Rectangle 7"/>
          <p:cNvSpPr/>
          <p:nvPr/>
        </p:nvSpPr>
        <p:spPr>
          <a:xfrm>
            <a:off x="1600200" y="990600"/>
            <a:ext cx="7054111" cy="707886"/>
          </a:xfrm>
          <a:prstGeom prst="rect">
            <a:avLst/>
          </a:prstGeom>
          <a:noFill/>
        </p:spPr>
        <p:txBody>
          <a:bodyPr wrap="none" lIns="91440" tIns="45720" rIns="91440" bIns="45720">
            <a:spAutoFit/>
          </a:bodyPr>
          <a:lstStyle/>
          <a:p>
            <a:pPr algn="ctr"/>
            <a:r>
              <a:rPr lang="en-US" sz="4000" b="1" kern="10"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Impact"/>
              </a:rPr>
              <a:t>Routes of Fluid Administration</a:t>
            </a:r>
            <a:endPar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body" idx="1"/>
          </p:nvPr>
        </p:nvSpPr>
        <p:spPr>
          <a:xfrm>
            <a:off x="2212975" y="2362200"/>
            <a:ext cx="6931025" cy="3724275"/>
          </a:xfrm>
        </p:spPr>
        <p:txBody>
          <a:bodyPr/>
          <a:lstStyle/>
          <a:p>
            <a:pPr marL="533400" indent="-533400">
              <a:buFont typeface="Wingdings" pitchFamily="2" charset="2"/>
              <a:buAutoNum type="arabicParenR" startAt="5"/>
            </a:pPr>
            <a:r>
              <a:rPr lang="en-US" b="1" dirty="0" err="1"/>
              <a:t>Intraosseous</a:t>
            </a:r>
            <a:r>
              <a:rPr lang="en-US" dirty="0"/>
              <a:t> (head of the femur or </a:t>
            </a:r>
            <a:r>
              <a:rPr lang="en-US" dirty="0" err="1"/>
              <a:t>humerus</a:t>
            </a:r>
            <a:r>
              <a:rPr lang="en-US" dirty="0"/>
              <a:t> of small animals, neonates or animals with poor venous access) </a:t>
            </a:r>
            <a:r>
              <a:rPr lang="en-US" dirty="0" smtClean="0"/>
              <a:t>via </a:t>
            </a:r>
            <a:r>
              <a:rPr lang="en-US" dirty="0"/>
              <a:t>16 gauge bone marrow needle and other materials. IO infusion provides a direct conduit to the blood stream through the bone. This technique must be sterile! </a:t>
            </a:r>
          </a:p>
        </p:txBody>
      </p:sp>
      <p:pic>
        <p:nvPicPr>
          <p:cNvPr id="10243" name="Picture 3"/>
          <p:cNvPicPr>
            <a:picLocks noChangeAspect="1" noChangeArrowheads="1"/>
          </p:cNvPicPr>
          <p:nvPr/>
        </p:nvPicPr>
        <p:blipFill>
          <a:blip r:embed="rId2" cstate="print"/>
          <a:srcRect/>
          <a:stretch>
            <a:fillRect/>
          </a:stretch>
        </p:blipFill>
        <p:spPr bwMode="auto">
          <a:xfrm>
            <a:off x="381000" y="0"/>
            <a:ext cx="3200400" cy="2176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41" name="Text Box 9"/>
          <p:cNvSpPr txBox="1">
            <a:spLocks noChangeArrowheads="1"/>
          </p:cNvSpPr>
          <p:nvPr/>
        </p:nvSpPr>
        <p:spPr bwMode="auto">
          <a:xfrm>
            <a:off x="685800" y="3429000"/>
            <a:ext cx="3352800" cy="3195638"/>
          </a:xfrm>
          <a:prstGeom prst="rect">
            <a:avLst/>
          </a:prstGeom>
          <a:noFill/>
          <a:ln w="9525">
            <a:noFill/>
            <a:miter lim="800000"/>
            <a:headEnd/>
            <a:tailEnd/>
          </a:ln>
          <a:effectLst/>
        </p:spPr>
        <p:txBody>
          <a:bodyPr>
            <a:spAutoFit/>
          </a:bodyPr>
          <a:lstStyle/>
          <a:p>
            <a:pPr>
              <a:spcBef>
                <a:spcPct val="50000"/>
              </a:spcBef>
            </a:pPr>
            <a:r>
              <a:rPr lang="en-US" sz="2400"/>
              <a:t>CONTRAINDICATED:</a:t>
            </a:r>
          </a:p>
          <a:p>
            <a:pPr>
              <a:spcBef>
                <a:spcPct val="50000"/>
              </a:spcBef>
            </a:pPr>
            <a:r>
              <a:rPr lang="en-US" sz="2400"/>
              <a:t>Vomiting</a:t>
            </a:r>
          </a:p>
          <a:p>
            <a:pPr>
              <a:spcBef>
                <a:spcPct val="50000"/>
              </a:spcBef>
            </a:pPr>
            <a:r>
              <a:rPr lang="en-US" sz="2400"/>
              <a:t>Diarrhea</a:t>
            </a:r>
          </a:p>
          <a:p>
            <a:pPr>
              <a:spcBef>
                <a:spcPct val="50000"/>
              </a:spcBef>
            </a:pPr>
            <a:r>
              <a:rPr lang="en-US" sz="2400"/>
              <a:t>Shock</a:t>
            </a:r>
          </a:p>
          <a:p>
            <a:pPr>
              <a:spcBef>
                <a:spcPct val="50000"/>
              </a:spcBef>
            </a:pPr>
            <a:r>
              <a:rPr lang="en-US" sz="2400"/>
              <a:t>Dysphagia</a:t>
            </a:r>
          </a:p>
          <a:p>
            <a:pPr>
              <a:spcBef>
                <a:spcPct val="50000"/>
              </a:spcBef>
            </a:pPr>
            <a:endParaRPr lang="en-US" sz="2400"/>
          </a:p>
        </p:txBody>
      </p:sp>
      <p:sp>
        <p:nvSpPr>
          <p:cNvPr id="95242" name="AutoShape 10"/>
          <p:cNvSpPr>
            <a:spLocks noChangeArrowheads="1"/>
          </p:cNvSpPr>
          <p:nvPr/>
        </p:nvSpPr>
        <p:spPr bwMode="auto">
          <a:xfrm>
            <a:off x="762000" y="762000"/>
            <a:ext cx="3124200" cy="1143000"/>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a:r>
              <a:rPr lang="en-US" sz="3200"/>
              <a:t>ORAL</a:t>
            </a:r>
          </a:p>
          <a:p>
            <a:pPr algn="ctr"/>
            <a:r>
              <a:rPr lang="en-US" sz="3200"/>
              <a:t>ROUTE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subcutaneous fluid cat"/>
          <p:cNvPicPr>
            <a:picLocks noChangeAspect="1" noChangeArrowheads="1"/>
          </p:cNvPicPr>
          <p:nvPr/>
        </p:nvPicPr>
        <p:blipFill>
          <a:blip r:embed="rId2" cstate="print"/>
          <a:srcRect/>
          <a:stretch>
            <a:fillRect/>
          </a:stretch>
        </p:blipFill>
        <p:spPr bwMode="auto">
          <a:xfrm>
            <a:off x="304800" y="152400"/>
            <a:ext cx="8382000" cy="5543550"/>
          </a:xfrm>
          <a:prstGeom prst="rect">
            <a:avLst/>
          </a:prstGeom>
          <a:noFill/>
        </p:spPr>
      </p:pic>
      <p:sp>
        <p:nvSpPr>
          <p:cNvPr id="36870" name="Text Box 6"/>
          <p:cNvSpPr txBox="1">
            <a:spLocks noChangeArrowheads="1"/>
          </p:cNvSpPr>
          <p:nvPr/>
        </p:nvSpPr>
        <p:spPr bwMode="auto">
          <a:xfrm>
            <a:off x="304800" y="228600"/>
            <a:ext cx="8305800" cy="1160463"/>
          </a:xfrm>
          <a:prstGeom prst="rect">
            <a:avLst/>
          </a:prstGeom>
          <a:noFill/>
          <a:ln w="9525">
            <a:noFill/>
            <a:miter lim="800000"/>
            <a:headEnd/>
            <a:tailEnd/>
          </a:ln>
          <a:effectLst/>
        </p:spPr>
        <p:txBody>
          <a:bodyPr>
            <a:spAutoFit/>
          </a:bodyPr>
          <a:lstStyle/>
          <a:p>
            <a:pPr algn="ctr">
              <a:spcBef>
                <a:spcPct val="50000"/>
              </a:spcBef>
            </a:pPr>
            <a:r>
              <a:rPr lang="en-US" sz="2800" b="1">
                <a:solidFill>
                  <a:schemeClr val="bg1"/>
                </a:solidFill>
                <a:latin typeface="Arial" charset="0"/>
              </a:rPr>
              <a:t>SUBCUTANEOUS ROUTE:</a:t>
            </a:r>
          </a:p>
          <a:p>
            <a:pPr algn="ctr">
              <a:spcBef>
                <a:spcPct val="50000"/>
              </a:spcBef>
            </a:pPr>
            <a:r>
              <a:rPr lang="en-US" sz="2800" b="1">
                <a:solidFill>
                  <a:schemeClr val="bg1"/>
                </a:solidFill>
                <a:latin typeface="Arial" charset="0"/>
              </a:rPr>
              <a:t>Dorsal midline-dorsal flank</a:t>
            </a:r>
          </a:p>
        </p:txBody>
      </p:sp>
      <p:sp>
        <p:nvSpPr>
          <p:cNvPr id="36871" name="Rectangle 7"/>
          <p:cNvSpPr>
            <a:spLocks noChangeArrowheads="1"/>
          </p:cNvSpPr>
          <p:nvPr/>
        </p:nvSpPr>
        <p:spPr bwMode="auto">
          <a:xfrm>
            <a:off x="304800" y="5486400"/>
            <a:ext cx="8686800" cy="1371600"/>
          </a:xfrm>
          <a:prstGeom prst="rect">
            <a:avLst/>
          </a:prstGeom>
          <a:solidFill>
            <a:schemeClr val="accent1"/>
          </a:solidFill>
          <a:ln w="9525">
            <a:solidFill>
              <a:schemeClr val="tx1"/>
            </a:solidFill>
            <a:miter lim="800000"/>
            <a:headEnd/>
            <a:tailEnd/>
          </a:ln>
          <a:effectLst/>
        </p:spPr>
        <p:txBody>
          <a:bodyPr wrap="none" anchor="ctr"/>
          <a:lstStyle/>
          <a:p>
            <a:pPr algn="ctr"/>
            <a:r>
              <a:rPr lang="en-US" sz="2400">
                <a:latin typeface="Arial" charset="0"/>
              </a:rPr>
              <a:t>Absorption of SQ fluids will occur over 6 to 8 hours. If prompt </a:t>
            </a:r>
          </a:p>
          <a:p>
            <a:pPr algn="ctr"/>
            <a:r>
              <a:rPr lang="en-US" sz="2400">
                <a:latin typeface="Arial" charset="0"/>
              </a:rPr>
              <a:t>correction of severe deficits are required this route would </a:t>
            </a:r>
          </a:p>
          <a:p>
            <a:pPr algn="ctr"/>
            <a:r>
              <a:rPr lang="en-US" sz="2400">
                <a:latin typeface="Arial" charset="0"/>
              </a:rPr>
              <a:t>Not be recommended.</a:t>
            </a:r>
          </a:p>
        </p:txBody>
      </p:sp>
      <p:pic>
        <p:nvPicPr>
          <p:cNvPr id="8194" name="Picture 2"/>
          <p:cNvPicPr>
            <a:picLocks noChangeAspect="1" noChangeArrowheads="1"/>
          </p:cNvPicPr>
          <p:nvPr/>
        </p:nvPicPr>
        <p:blipFill>
          <a:blip r:embed="rId3" cstate="print"/>
          <a:srcRect/>
          <a:stretch>
            <a:fillRect/>
          </a:stretch>
        </p:blipFill>
        <p:spPr bwMode="auto">
          <a:xfrm>
            <a:off x="6553200" y="3276600"/>
            <a:ext cx="2371725" cy="2381250"/>
          </a:xfrm>
          <a:prstGeom prst="rect">
            <a:avLst/>
          </a:prstGeom>
          <a:noFill/>
          <a:ln w="9525">
            <a:noFill/>
            <a:miter lim="800000"/>
            <a:headEnd/>
            <a:tailEnd/>
          </a:ln>
        </p:spPr>
      </p:pic>
      <p:sp>
        <p:nvSpPr>
          <p:cNvPr id="6" name="Oval 5"/>
          <p:cNvSpPr/>
          <p:nvPr/>
        </p:nvSpPr>
        <p:spPr>
          <a:xfrm>
            <a:off x="6248400" y="4114800"/>
            <a:ext cx="914400" cy="838200"/>
          </a:xfrm>
          <a:prstGeom prst="ellips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lumMod val="75000"/>
                  </a:schemeClr>
                </a:solidFill>
              </a:rPr>
              <a:t>18 G</a:t>
            </a:r>
            <a:endParaRPr lang="en-US" sz="1600" b="1" dirty="0">
              <a:solidFill>
                <a:schemeClr val="tx1">
                  <a:lumMod val="7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AutoShape 2"/>
          <p:cNvSpPr>
            <a:spLocks noGrp="1" noChangeArrowheads="1"/>
          </p:cNvSpPr>
          <p:nvPr>
            <p:ph type="title"/>
          </p:nvPr>
        </p:nvSpPr>
        <p:spPr>
          <a:xfrm>
            <a:off x="1524000" y="609600"/>
            <a:ext cx="5867400" cy="1447800"/>
          </a:xfrm>
        </p:spPr>
        <p:txBody>
          <a:bodyPr/>
          <a:lstStyle/>
          <a:p>
            <a:r>
              <a:rPr lang="en-US" dirty="0"/>
              <a:t>Subcutaneous fluids are contraindicated when:</a:t>
            </a:r>
          </a:p>
        </p:txBody>
      </p:sp>
      <p:sp>
        <p:nvSpPr>
          <p:cNvPr id="91139" name="Rectangle 3"/>
          <p:cNvSpPr>
            <a:spLocks noGrp="1" noChangeArrowheads="1"/>
          </p:cNvSpPr>
          <p:nvPr>
            <p:ph type="body" idx="1"/>
          </p:nvPr>
        </p:nvSpPr>
        <p:spPr/>
        <p:txBody>
          <a:bodyPr/>
          <a:lstStyle/>
          <a:p>
            <a:pPr marL="533400" indent="-533400">
              <a:buFont typeface="Wingdings" pitchFamily="2" charset="2"/>
              <a:buNone/>
            </a:pPr>
            <a:r>
              <a:rPr lang="en-US" dirty="0"/>
              <a:t>Infected or devitalized skin</a:t>
            </a:r>
          </a:p>
          <a:p>
            <a:pPr marL="533400" indent="-533400">
              <a:buFont typeface="Wingdings" pitchFamily="2" charset="2"/>
              <a:buNone/>
            </a:pPr>
            <a:r>
              <a:rPr lang="en-US" dirty="0"/>
              <a:t>Hypothermia</a:t>
            </a:r>
          </a:p>
          <a:p>
            <a:pPr marL="533400" indent="-533400">
              <a:buFont typeface="Wingdings" pitchFamily="2" charset="2"/>
              <a:buNone/>
            </a:pPr>
            <a:r>
              <a:rPr lang="en-US" dirty="0"/>
              <a:t>The patient </a:t>
            </a:r>
            <a:r>
              <a:rPr lang="en-US" dirty="0" smtClean="0"/>
              <a:t>requires </a:t>
            </a:r>
            <a:r>
              <a:rPr lang="en-US" dirty="0"/>
              <a:t>dextrose</a:t>
            </a:r>
          </a:p>
          <a:p>
            <a:pPr marL="533400" indent="-533400">
              <a:buFont typeface="Wingdings" pitchFamily="2" charset="2"/>
              <a:buNone/>
            </a:pPr>
            <a:r>
              <a:rPr lang="en-US" dirty="0"/>
              <a:t>Severely dehydrated</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AutoShape 2"/>
          <p:cNvSpPr>
            <a:spLocks noGrp="1" noChangeArrowheads="1"/>
          </p:cNvSpPr>
          <p:nvPr>
            <p:ph type="title"/>
          </p:nvPr>
        </p:nvSpPr>
        <p:spPr/>
        <p:txBody>
          <a:bodyPr/>
          <a:lstStyle/>
          <a:p>
            <a:r>
              <a:rPr lang="en-US" sz="3200"/>
              <a:t>For subcutaneous administration of fluids, the fluids are preferred to be </a:t>
            </a:r>
          </a:p>
        </p:txBody>
      </p:sp>
      <p:sp>
        <p:nvSpPr>
          <p:cNvPr id="93187" name="Rectangle 3"/>
          <p:cNvSpPr>
            <a:spLocks noGrp="1" noChangeArrowheads="1"/>
          </p:cNvSpPr>
          <p:nvPr>
            <p:ph type="body" idx="1"/>
          </p:nvPr>
        </p:nvSpPr>
        <p:spPr/>
        <p:txBody>
          <a:bodyPr/>
          <a:lstStyle/>
          <a:p>
            <a:pPr marL="533400" indent="-533400">
              <a:buFont typeface="Wingdings" pitchFamily="2" charset="2"/>
              <a:buAutoNum type="alphaUcPeriod"/>
            </a:pPr>
            <a:r>
              <a:rPr lang="en-US"/>
              <a:t>Hypertonic</a:t>
            </a:r>
          </a:p>
          <a:p>
            <a:pPr marL="533400" indent="-533400">
              <a:buFont typeface="Wingdings" pitchFamily="2" charset="2"/>
              <a:buAutoNum type="alphaUcPeriod"/>
            </a:pPr>
            <a:r>
              <a:rPr lang="en-US"/>
              <a:t>Isotonic</a:t>
            </a:r>
          </a:p>
          <a:p>
            <a:pPr marL="533400" indent="-533400">
              <a:buFont typeface="Wingdings" pitchFamily="2" charset="2"/>
              <a:buAutoNum type="alphaUcPeriod"/>
            </a:pPr>
            <a:r>
              <a:rPr lang="en-US"/>
              <a:t>Hypotonic</a:t>
            </a:r>
          </a:p>
          <a:p>
            <a:pPr marL="533400" indent="-533400">
              <a:buFont typeface="Wingdings" pitchFamily="2" charset="2"/>
              <a:buAutoNum type="alphaUcPeriod"/>
            </a:pPr>
            <a:r>
              <a:rPr lang="en-US"/>
              <a:t>Super hypertonic</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AutoShape 2"/>
          <p:cNvSpPr>
            <a:spLocks noGrp="1" noChangeArrowheads="1"/>
          </p:cNvSpPr>
          <p:nvPr>
            <p:ph type="title"/>
          </p:nvPr>
        </p:nvSpPr>
        <p:spPr/>
        <p:txBody>
          <a:bodyPr/>
          <a:lstStyle/>
          <a:p>
            <a:r>
              <a:rPr lang="en-US" dirty="0"/>
              <a:t>Answer</a:t>
            </a:r>
          </a:p>
        </p:txBody>
      </p:sp>
      <p:sp>
        <p:nvSpPr>
          <p:cNvPr id="94211" name="Rectangle 3"/>
          <p:cNvSpPr>
            <a:spLocks noGrp="1" noChangeArrowheads="1"/>
          </p:cNvSpPr>
          <p:nvPr>
            <p:ph type="body" idx="1"/>
          </p:nvPr>
        </p:nvSpPr>
        <p:spPr/>
        <p:txBody>
          <a:bodyPr/>
          <a:lstStyle/>
          <a:p>
            <a:r>
              <a:rPr lang="en-US"/>
              <a:t>B.  Only isotonic solutions can be properly absorbed when given subcutaneously.</a:t>
            </a:r>
          </a:p>
        </p:txBody>
      </p:sp>
      <p:sp>
        <p:nvSpPr>
          <p:cNvPr id="6" name="TextBox 5"/>
          <p:cNvSpPr txBox="1"/>
          <p:nvPr/>
        </p:nvSpPr>
        <p:spPr>
          <a:xfrm>
            <a:off x="3657600" y="381000"/>
            <a:ext cx="4267200" cy="1200329"/>
          </a:xfrm>
          <a:prstGeom prst="rect">
            <a:avLst/>
          </a:prstGeom>
          <a:noFill/>
        </p:spPr>
        <p:txBody>
          <a:bodyPr wrap="square" rtlCol="0">
            <a:spAutoFit/>
          </a:bodyPr>
          <a:lstStyle/>
          <a:p>
            <a:r>
              <a:rPr lang="en-US" b="1" u="sng" dirty="0" smtClean="0">
                <a:solidFill>
                  <a:srgbClr val="FF0000"/>
                </a:solidFill>
              </a:rPr>
              <a:t>Note</a:t>
            </a:r>
            <a:r>
              <a:rPr lang="en-US" b="1" dirty="0" smtClean="0">
                <a:solidFill>
                  <a:srgbClr val="FF0000"/>
                </a:solidFill>
              </a:rPr>
              <a:t>: Don’t forget to warm fluids before administering; they are assimilated into the body better at </a:t>
            </a:r>
            <a:r>
              <a:rPr lang="en-US" b="1" u="sng" dirty="0" smtClean="0">
                <a:solidFill>
                  <a:srgbClr val="FF0000"/>
                </a:solidFill>
              </a:rPr>
              <a:t>body temperature</a:t>
            </a:r>
            <a:r>
              <a:rPr lang="en-US" b="1" dirty="0" smtClean="0">
                <a:solidFill>
                  <a:srgbClr val="FF0000"/>
                </a:solidFill>
              </a:rPr>
              <a:t>. </a:t>
            </a:r>
            <a:endParaRPr lang="en-US" b="1" u="sng"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a:xfrm>
            <a:off x="762000" y="762000"/>
            <a:ext cx="8229600" cy="1143000"/>
          </a:xfrm>
        </p:spPr>
        <p:txBody>
          <a:bodyPr/>
          <a:lstStyle/>
          <a:p>
            <a:r>
              <a:rPr lang="en-US" dirty="0" smtClean="0"/>
              <a:t>Indications </a:t>
            </a:r>
            <a:r>
              <a:rPr lang="en-US" dirty="0"/>
              <a:t>for Fluid Administration</a:t>
            </a:r>
          </a:p>
        </p:txBody>
      </p:sp>
      <p:sp>
        <p:nvSpPr>
          <p:cNvPr id="26627" name="Rectangle 3"/>
          <p:cNvSpPr>
            <a:spLocks noGrp="1" noChangeArrowheads="1"/>
          </p:cNvSpPr>
          <p:nvPr>
            <p:ph type="body" idx="1"/>
          </p:nvPr>
        </p:nvSpPr>
        <p:spPr/>
        <p:txBody>
          <a:bodyPr/>
          <a:lstStyle/>
          <a:p>
            <a:pPr>
              <a:lnSpc>
                <a:spcPct val="90000"/>
              </a:lnSpc>
            </a:pPr>
            <a:r>
              <a:rPr lang="en-US" dirty="0"/>
              <a:t>Dehydration</a:t>
            </a:r>
          </a:p>
          <a:p>
            <a:pPr>
              <a:lnSpc>
                <a:spcPct val="90000"/>
              </a:lnSpc>
            </a:pPr>
            <a:r>
              <a:rPr lang="en-US" dirty="0"/>
              <a:t>Shock</a:t>
            </a:r>
          </a:p>
          <a:p>
            <a:pPr>
              <a:lnSpc>
                <a:spcPct val="90000"/>
              </a:lnSpc>
            </a:pPr>
            <a:r>
              <a:rPr lang="en-US" dirty="0"/>
              <a:t>Loss of blood</a:t>
            </a:r>
          </a:p>
          <a:p>
            <a:pPr>
              <a:lnSpc>
                <a:spcPct val="90000"/>
              </a:lnSpc>
            </a:pPr>
            <a:r>
              <a:rPr lang="en-US" dirty="0" err="1"/>
              <a:t>Sx</a:t>
            </a:r>
            <a:r>
              <a:rPr lang="en-US" dirty="0"/>
              <a:t> (surgical) procedure </a:t>
            </a:r>
            <a:endParaRPr lang="en-US" dirty="0" smtClean="0"/>
          </a:p>
          <a:p>
            <a:pPr lvl="1">
              <a:lnSpc>
                <a:spcPct val="90000"/>
              </a:lnSpc>
            </a:pPr>
            <a:r>
              <a:rPr lang="en-US" dirty="0" smtClean="0"/>
              <a:t>Potential </a:t>
            </a:r>
            <a:r>
              <a:rPr lang="en-US" dirty="0"/>
              <a:t>of </a:t>
            </a:r>
            <a:r>
              <a:rPr lang="en-US" dirty="0" smtClean="0"/>
              <a:t>fluid loss or excessive </a:t>
            </a:r>
            <a:r>
              <a:rPr lang="en-US" dirty="0"/>
              <a:t>blood </a:t>
            </a:r>
            <a:r>
              <a:rPr lang="en-US" dirty="0" smtClean="0"/>
              <a:t>loss</a:t>
            </a:r>
          </a:p>
          <a:p>
            <a:pPr lvl="1">
              <a:lnSpc>
                <a:spcPct val="90000"/>
              </a:lnSpc>
            </a:pPr>
            <a:r>
              <a:rPr lang="en-US" dirty="0" smtClean="0"/>
              <a:t>Maintenance of blood pressure and perfusion</a:t>
            </a:r>
            <a:endParaRPr lang="en-US" dirty="0"/>
          </a:p>
          <a:p>
            <a:pPr>
              <a:lnSpc>
                <a:spcPct val="90000"/>
              </a:lnSpc>
            </a:pPr>
            <a:r>
              <a:rPr lang="en-US" dirty="0"/>
              <a:t>Disease that depletes the normal fluid, electrolyte or acid-base </a:t>
            </a:r>
            <a:r>
              <a:rPr lang="en-US" dirty="0" smtClean="0"/>
              <a:t>balances</a:t>
            </a:r>
          </a:p>
          <a:p>
            <a:pPr lvl="1">
              <a:lnSpc>
                <a:spcPct val="90000"/>
              </a:lnSpc>
              <a:buNone/>
            </a:pPr>
            <a:r>
              <a:rPr lang="en-US" dirty="0" smtClean="0"/>
              <a:t>(</a:t>
            </a:r>
            <a:r>
              <a:rPr lang="en-US" dirty="0" err="1" smtClean="0"/>
              <a:t>polyuria</a:t>
            </a:r>
            <a:r>
              <a:rPr lang="en-US" dirty="0" smtClean="0"/>
              <a:t>, decreased oral intake of fluids)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3" name="Picture 7" descr="57a454ff0"/>
          <p:cNvPicPr>
            <a:picLocks noChangeAspect="1" noChangeArrowheads="1"/>
          </p:cNvPicPr>
          <p:nvPr/>
        </p:nvPicPr>
        <p:blipFill>
          <a:blip r:embed="rId2" cstate="print"/>
          <a:srcRect/>
          <a:stretch>
            <a:fillRect/>
          </a:stretch>
        </p:blipFill>
        <p:spPr bwMode="auto">
          <a:xfrm>
            <a:off x="1676400" y="1295400"/>
            <a:ext cx="6324600" cy="4743450"/>
          </a:xfrm>
          <a:prstGeom prst="rect">
            <a:avLst/>
          </a:prstGeom>
          <a:noFill/>
        </p:spPr>
      </p:pic>
      <p:sp>
        <p:nvSpPr>
          <p:cNvPr id="86024" name="Text Box 8"/>
          <p:cNvSpPr txBox="1">
            <a:spLocks noChangeArrowheads="1"/>
          </p:cNvSpPr>
          <p:nvPr/>
        </p:nvSpPr>
        <p:spPr bwMode="auto">
          <a:xfrm>
            <a:off x="3352800" y="381000"/>
            <a:ext cx="4876800" cy="946150"/>
          </a:xfrm>
          <a:prstGeom prst="rect">
            <a:avLst/>
          </a:prstGeom>
          <a:noFill/>
          <a:ln w="9525">
            <a:noFill/>
            <a:miter lim="800000"/>
            <a:headEnd/>
            <a:tailEnd/>
          </a:ln>
          <a:effectLst/>
        </p:spPr>
        <p:txBody>
          <a:bodyPr>
            <a:spAutoFit/>
          </a:bodyPr>
          <a:lstStyle/>
          <a:p>
            <a:pPr algn="ctr">
              <a:spcBef>
                <a:spcPct val="50000"/>
              </a:spcBef>
            </a:pPr>
            <a:r>
              <a:rPr lang="en-US" sz="2800" b="1">
                <a:latin typeface="Arial" charset="0"/>
              </a:rPr>
              <a:t>A PUPPY RECEIVING SQ FLUIDS AT HOME.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228600" y="152400"/>
            <a:ext cx="4292600" cy="5867400"/>
          </a:xfrm>
          <a:prstGeom prst="rect">
            <a:avLst/>
          </a:prstGeom>
          <a:noFill/>
          <a:ln w="9525">
            <a:noFill/>
            <a:miter lim="800000"/>
            <a:headEnd/>
            <a:tailEnd/>
          </a:ln>
          <a:effectLst/>
        </p:spPr>
      </p:pic>
      <p:sp>
        <p:nvSpPr>
          <p:cNvPr id="7173" name="Text Box 5"/>
          <p:cNvSpPr txBox="1">
            <a:spLocks noChangeArrowheads="1"/>
          </p:cNvSpPr>
          <p:nvPr/>
        </p:nvSpPr>
        <p:spPr bwMode="auto">
          <a:xfrm>
            <a:off x="457200" y="5486400"/>
            <a:ext cx="3733800" cy="946150"/>
          </a:xfrm>
          <a:prstGeom prst="rect">
            <a:avLst/>
          </a:prstGeom>
          <a:noFill/>
          <a:ln w="9525">
            <a:noFill/>
            <a:miter lim="800000"/>
            <a:headEnd/>
            <a:tailEnd/>
          </a:ln>
          <a:effectLst/>
        </p:spPr>
        <p:txBody>
          <a:bodyPr>
            <a:spAutoFit/>
          </a:bodyPr>
          <a:lstStyle/>
          <a:p>
            <a:pPr algn="ctr">
              <a:spcBef>
                <a:spcPct val="50000"/>
              </a:spcBef>
            </a:pPr>
            <a:r>
              <a:rPr lang="en-US" sz="2800">
                <a:solidFill>
                  <a:srgbClr val="6600CC"/>
                </a:solidFill>
              </a:rPr>
              <a:t>Pressurized Bag System</a:t>
            </a:r>
          </a:p>
        </p:txBody>
      </p:sp>
      <p:sp>
        <p:nvSpPr>
          <p:cNvPr id="7174" name="Text Box 6"/>
          <p:cNvSpPr txBox="1">
            <a:spLocks noChangeArrowheads="1"/>
          </p:cNvSpPr>
          <p:nvPr/>
        </p:nvSpPr>
        <p:spPr bwMode="auto">
          <a:xfrm>
            <a:off x="5334000" y="2514600"/>
            <a:ext cx="3657600" cy="457200"/>
          </a:xfrm>
          <a:prstGeom prst="rect">
            <a:avLst/>
          </a:prstGeom>
          <a:noFill/>
          <a:ln w="9525">
            <a:noFill/>
            <a:miter lim="800000"/>
            <a:headEnd/>
            <a:tailEnd/>
          </a:ln>
          <a:effectLst/>
        </p:spPr>
        <p:txBody>
          <a:bodyPr>
            <a:spAutoFit/>
          </a:bodyPr>
          <a:lstStyle/>
          <a:p>
            <a:pPr>
              <a:spcBef>
                <a:spcPct val="50000"/>
              </a:spcBef>
            </a:pPr>
            <a:endParaRPr lang="en-US" sz="2400">
              <a:latin typeface="Arial" charset="0"/>
            </a:endParaRPr>
          </a:p>
        </p:txBody>
      </p:sp>
      <p:pic>
        <p:nvPicPr>
          <p:cNvPr id="7178" name="Picture 10"/>
          <p:cNvPicPr>
            <a:picLocks noChangeAspect="1" noChangeArrowheads="1"/>
          </p:cNvPicPr>
          <p:nvPr/>
        </p:nvPicPr>
        <p:blipFill>
          <a:blip r:embed="rId3" cstate="print"/>
          <a:srcRect/>
          <a:stretch>
            <a:fillRect/>
          </a:stretch>
        </p:blipFill>
        <p:spPr bwMode="auto">
          <a:xfrm>
            <a:off x="4800600" y="152400"/>
            <a:ext cx="4238625" cy="5791200"/>
          </a:xfrm>
          <a:prstGeom prst="rect">
            <a:avLst/>
          </a:prstGeom>
          <a:noFill/>
          <a:ln w="9525">
            <a:noFill/>
            <a:miter lim="800000"/>
            <a:headEnd/>
            <a:tailEnd/>
          </a:ln>
          <a:effectLst/>
        </p:spPr>
      </p:pic>
      <p:sp>
        <p:nvSpPr>
          <p:cNvPr id="7179" name="Text Box 11"/>
          <p:cNvSpPr txBox="1">
            <a:spLocks noChangeArrowheads="1"/>
          </p:cNvSpPr>
          <p:nvPr/>
        </p:nvSpPr>
        <p:spPr bwMode="auto">
          <a:xfrm>
            <a:off x="5105400" y="5410200"/>
            <a:ext cx="4038600" cy="946150"/>
          </a:xfrm>
          <a:prstGeom prst="rect">
            <a:avLst/>
          </a:prstGeom>
          <a:noFill/>
          <a:ln w="9525">
            <a:noFill/>
            <a:miter lim="800000"/>
            <a:headEnd/>
            <a:tailEnd/>
          </a:ln>
          <a:effectLst/>
        </p:spPr>
        <p:txBody>
          <a:bodyPr>
            <a:spAutoFit/>
          </a:bodyPr>
          <a:lstStyle/>
          <a:p>
            <a:pPr algn="ctr">
              <a:spcBef>
                <a:spcPct val="50000"/>
              </a:spcBef>
            </a:pPr>
            <a:r>
              <a:rPr lang="en-US" sz="2800" b="1">
                <a:solidFill>
                  <a:srgbClr val="6600CC"/>
                </a:solidFill>
                <a:latin typeface="Arial" charset="0"/>
              </a:rPr>
              <a:t>Automated Fluid Pump</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5" descr="dog%20on%20IV"/>
          <p:cNvPicPr>
            <a:picLocks noChangeAspect="1" noChangeArrowheads="1"/>
          </p:cNvPicPr>
          <p:nvPr/>
        </p:nvPicPr>
        <p:blipFill>
          <a:blip r:embed="rId2" cstate="print"/>
          <a:srcRect/>
          <a:stretch>
            <a:fillRect/>
          </a:stretch>
        </p:blipFill>
        <p:spPr bwMode="auto">
          <a:xfrm>
            <a:off x="762000" y="0"/>
            <a:ext cx="5334000" cy="6858000"/>
          </a:xfrm>
          <a:prstGeom prst="rect">
            <a:avLst/>
          </a:prstGeom>
          <a:noFill/>
        </p:spPr>
      </p:pic>
      <p:sp>
        <p:nvSpPr>
          <p:cNvPr id="38918" name="Text Box 6"/>
          <p:cNvSpPr txBox="1">
            <a:spLocks noChangeArrowheads="1"/>
          </p:cNvSpPr>
          <p:nvPr/>
        </p:nvSpPr>
        <p:spPr bwMode="auto">
          <a:xfrm>
            <a:off x="6172200" y="685800"/>
            <a:ext cx="2819400" cy="822325"/>
          </a:xfrm>
          <a:prstGeom prst="rect">
            <a:avLst/>
          </a:prstGeom>
          <a:noFill/>
          <a:ln w="9525">
            <a:noFill/>
            <a:miter lim="800000"/>
            <a:headEnd/>
            <a:tailEnd/>
          </a:ln>
          <a:effectLst/>
        </p:spPr>
        <p:txBody>
          <a:bodyPr>
            <a:spAutoFit/>
          </a:bodyPr>
          <a:lstStyle/>
          <a:p>
            <a:pPr algn="ctr">
              <a:spcBef>
                <a:spcPct val="50000"/>
              </a:spcBef>
            </a:pPr>
            <a:r>
              <a:rPr lang="en-US" sz="2400" b="1">
                <a:latin typeface="Arial" charset="0"/>
              </a:rPr>
              <a:t>INTRAVENOUS ROUTE</a:t>
            </a:r>
          </a:p>
        </p:txBody>
      </p:sp>
      <p:sp>
        <p:nvSpPr>
          <p:cNvPr id="38919" name="Text Box 7"/>
          <p:cNvSpPr txBox="1">
            <a:spLocks noChangeArrowheads="1"/>
          </p:cNvSpPr>
          <p:nvPr/>
        </p:nvSpPr>
        <p:spPr bwMode="auto">
          <a:xfrm>
            <a:off x="6172200" y="2971800"/>
            <a:ext cx="2819400" cy="1187450"/>
          </a:xfrm>
          <a:prstGeom prst="rect">
            <a:avLst/>
          </a:prstGeom>
          <a:noFill/>
          <a:ln w="9525">
            <a:noFill/>
            <a:miter lim="800000"/>
            <a:headEnd/>
            <a:tailEnd/>
          </a:ln>
          <a:effectLst/>
        </p:spPr>
        <p:txBody>
          <a:bodyPr>
            <a:spAutoFit/>
          </a:bodyPr>
          <a:lstStyle/>
          <a:p>
            <a:pPr algn="ctr">
              <a:spcBef>
                <a:spcPct val="50000"/>
              </a:spcBef>
            </a:pPr>
            <a:r>
              <a:rPr lang="en-US" sz="2400" b="1">
                <a:latin typeface="Arial" charset="0"/>
              </a:rPr>
              <a:t>HOW DOES THIS DOG LOOK TO YOU?</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5" descr="fluid_therapy_dog"/>
          <p:cNvPicPr>
            <a:picLocks noChangeAspect="1" noChangeArrowheads="1"/>
          </p:cNvPicPr>
          <p:nvPr/>
        </p:nvPicPr>
        <p:blipFill>
          <a:blip r:embed="rId2" cstate="print"/>
          <a:srcRect/>
          <a:stretch>
            <a:fillRect/>
          </a:stretch>
        </p:blipFill>
        <p:spPr bwMode="auto">
          <a:xfrm>
            <a:off x="762000" y="609600"/>
            <a:ext cx="7772400" cy="6248400"/>
          </a:xfrm>
          <a:prstGeom prst="rect">
            <a:avLst/>
          </a:prstGeom>
          <a:noFill/>
        </p:spPr>
      </p:pic>
      <p:sp>
        <p:nvSpPr>
          <p:cNvPr id="35846" name="Text Box 6"/>
          <p:cNvSpPr txBox="1">
            <a:spLocks noChangeArrowheads="1"/>
          </p:cNvSpPr>
          <p:nvPr/>
        </p:nvSpPr>
        <p:spPr bwMode="auto">
          <a:xfrm>
            <a:off x="2057400" y="152400"/>
            <a:ext cx="5867400" cy="519113"/>
          </a:xfrm>
          <a:prstGeom prst="rect">
            <a:avLst/>
          </a:prstGeom>
          <a:noFill/>
          <a:ln w="9525">
            <a:noFill/>
            <a:miter lim="800000"/>
            <a:headEnd/>
            <a:tailEnd/>
          </a:ln>
          <a:effectLst/>
        </p:spPr>
        <p:txBody>
          <a:bodyPr>
            <a:spAutoFit/>
          </a:bodyPr>
          <a:lstStyle/>
          <a:p>
            <a:pPr algn="ctr">
              <a:spcBef>
                <a:spcPct val="50000"/>
              </a:spcBef>
            </a:pPr>
            <a:r>
              <a:rPr lang="en-US" sz="2800" b="1">
                <a:latin typeface="Arial" charset="0"/>
              </a:rPr>
              <a:t>INTRAVENOUS ROUTE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a:stretch>
            <a:fillRect/>
          </a:stretch>
        </p:blipFill>
        <p:spPr bwMode="auto">
          <a:xfrm>
            <a:off x="4962525" y="152400"/>
            <a:ext cx="4181475" cy="6705600"/>
          </a:xfrm>
          <a:prstGeom prst="rect">
            <a:avLst/>
          </a:prstGeom>
          <a:noFill/>
          <a:ln w="9525">
            <a:noFill/>
            <a:miter lim="800000"/>
            <a:headEnd/>
            <a:tailEnd/>
          </a:ln>
          <a:effectLst/>
        </p:spPr>
      </p:pic>
      <p:sp>
        <p:nvSpPr>
          <p:cNvPr id="3077" name="Text Box 5"/>
          <p:cNvSpPr txBox="1">
            <a:spLocks noChangeArrowheads="1"/>
          </p:cNvSpPr>
          <p:nvPr/>
        </p:nvSpPr>
        <p:spPr bwMode="auto">
          <a:xfrm>
            <a:off x="533400" y="762000"/>
            <a:ext cx="4572000" cy="946150"/>
          </a:xfrm>
          <a:prstGeom prst="rect">
            <a:avLst/>
          </a:prstGeom>
          <a:noFill/>
          <a:ln w="9525">
            <a:noFill/>
            <a:miter lim="800000"/>
            <a:headEnd/>
            <a:tailEnd/>
          </a:ln>
          <a:effectLst/>
        </p:spPr>
        <p:txBody>
          <a:bodyPr>
            <a:spAutoFit/>
          </a:bodyPr>
          <a:lstStyle/>
          <a:p>
            <a:pPr algn="ctr">
              <a:spcBef>
                <a:spcPct val="50000"/>
              </a:spcBef>
            </a:pPr>
            <a:r>
              <a:rPr lang="en-US" sz="2800">
                <a:latin typeface="Arial" charset="0"/>
              </a:rPr>
              <a:t>Medfusion 2010 Syringe Pump</a:t>
            </a:r>
          </a:p>
        </p:txBody>
      </p:sp>
      <p:sp>
        <p:nvSpPr>
          <p:cNvPr id="3078" name="Rectangle 6"/>
          <p:cNvSpPr>
            <a:spLocks noChangeArrowheads="1"/>
          </p:cNvSpPr>
          <p:nvPr/>
        </p:nvSpPr>
        <p:spPr bwMode="auto">
          <a:xfrm>
            <a:off x="685800" y="3276600"/>
            <a:ext cx="4343400" cy="2654300"/>
          </a:xfrm>
          <a:prstGeom prst="rect">
            <a:avLst/>
          </a:prstGeom>
          <a:noFill/>
          <a:ln w="9525">
            <a:noFill/>
            <a:miter lim="800000"/>
            <a:headEnd/>
            <a:tailEnd/>
          </a:ln>
          <a:effectLst/>
        </p:spPr>
        <p:txBody>
          <a:bodyPr>
            <a:spAutoFit/>
          </a:bodyPr>
          <a:lstStyle/>
          <a:p>
            <a:pPr algn="ctr">
              <a:spcBef>
                <a:spcPct val="50000"/>
              </a:spcBef>
            </a:pPr>
            <a:r>
              <a:rPr lang="en-US" sz="2800" dirty="0">
                <a:latin typeface="Arial" charset="0"/>
              </a:rPr>
              <a:t>This device is used for the administration of small volumes and slow rates of fluid </a:t>
            </a:r>
            <a:r>
              <a:rPr lang="en-US" sz="2800" dirty="0" smtClean="0">
                <a:latin typeface="Arial" charset="0"/>
              </a:rPr>
              <a:t>(or drugs) to </a:t>
            </a:r>
            <a:r>
              <a:rPr lang="en-US" sz="2800" dirty="0">
                <a:latin typeface="Arial" charset="0"/>
              </a:rPr>
              <a:t>the cat and dog via a syringe and IV extension tubing line.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5" name="Picture 5" descr="BigHorizontal-0161"/>
          <p:cNvPicPr>
            <a:picLocks noChangeAspect="1" noChangeArrowheads="1"/>
          </p:cNvPicPr>
          <p:nvPr/>
        </p:nvPicPr>
        <p:blipFill>
          <a:blip r:embed="rId2" cstate="print"/>
          <a:srcRect/>
          <a:stretch>
            <a:fillRect/>
          </a:stretch>
        </p:blipFill>
        <p:spPr bwMode="auto">
          <a:xfrm>
            <a:off x="4114800" y="152400"/>
            <a:ext cx="4779963" cy="6400800"/>
          </a:xfrm>
          <a:prstGeom prst="rect">
            <a:avLst/>
          </a:prstGeom>
          <a:noFill/>
        </p:spPr>
      </p:pic>
      <p:sp>
        <p:nvSpPr>
          <p:cNvPr id="97286" name="Rectangle 6"/>
          <p:cNvSpPr>
            <a:spLocks noChangeArrowheads="1"/>
          </p:cNvSpPr>
          <p:nvPr/>
        </p:nvSpPr>
        <p:spPr bwMode="auto">
          <a:xfrm>
            <a:off x="762000" y="2438400"/>
            <a:ext cx="3048000" cy="3733800"/>
          </a:xfrm>
          <a:prstGeom prst="rect">
            <a:avLst/>
          </a:prstGeom>
          <a:solidFill>
            <a:schemeClr val="accent1"/>
          </a:solidFill>
          <a:ln w="9525">
            <a:solidFill>
              <a:schemeClr val="tx1"/>
            </a:solidFill>
            <a:miter lim="800000"/>
            <a:headEnd/>
            <a:tailEnd/>
          </a:ln>
          <a:effectLst/>
        </p:spPr>
        <p:txBody>
          <a:bodyPr wrap="none" anchor="ctr"/>
          <a:lstStyle/>
          <a:p>
            <a:pPr algn="ctr"/>
            <a:r>
              <a:rPr lang="en-US" sz="3600">
                <a:latin typeface="Arial" charset="0"/>
              </a:rPr>
              <a:t>Intraperitoneal</a:t>
            </a:r>
          </a:p>
          <a:p>
            <a:pPr algn="ctr"/>
            <a:r>
              <a:rPr lang="en-US" sz="3600">
                <a:latin typeface="Arial" charset="0"/>
              </a:rPr>
              <a:t>Route</a:t>
            </a:r>
          </a:p>
          <a:p>
            <a:pPr algn="ctr"/>
            <a:endParaRPr lang="en-US" sz="3600">
              <a:latin typeface="Arial" charset="0"/>
            </a:endParaRPr>
          </a:p>
          <a:p>
            <a:pPr algn="ctr"/>
            <a:r>
              <a:rPr lang="en-US" sz="2400">
                <a:latin typeface="Arial" charset="0"/>
              </a:rPr>
              <a:t>Not commonly used</a:t>
            </a:r>
          </a:p>
          <a:p>
            <a:pPr algn="ctr"/>
            <a:r>
              <a:rPr lang="en-US" sz="2400">
                <a:latin typeface="Arial" charset="0"/>
              </a:rPr>
              <a:t>In cats and dogs. </a:t>
            </a:r>
          </a:p>
          <a:p>
            <a:pPr algn="ctr"/>
            <a:r>
              <a:rPr lang="en-US" sz="2400">
                <a:latin typeface="Arial" charset="0"/>
              </a:rPr>
              <a:t>Very dangerous</a:t>
            </a:r>
            <a:r>
              <a:rPr lang="en-US" sz="3600">
                <a:latin typeface="Arial" charset="0"/>
              </a:rPr>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0"/>
            <a:ext cx="8991600" cy="6629400"/>
          </a:xfrm>
          <a:prstGeom prst="rect">
            <a:avLst/>
          </a:prstGeom>
          <a:noFill/>
          <a:ln w="9525">
            <a:noFill/>
            <a:miter lim="800000"/>
            <a:headEnd/>
            <a:tailEnd/>
          </a:ln>
          <a:effectLst/>
        </p:spPr>
      </p:pic>
      <p:sp>
        <p:nvSpPr>
          <p:cNvPr id="4102" name="Text Box 6"/>
          <p:cNvSpPr txBox="1">
            <a:spLocks noChangeArrowheads="1"/>
          </p:cNvSpPr>
          <p:nvPr/>
        </p:nvSpPr>
        <p:spPr bwMode="auto">
          <a:xfrm>
            <a:off x="1981200" y="5334000"/>
            <a:ext cx="990600" cy="701675"/>
          </a:xfrm>
          <a:prstGeom prst="rect">
            <a:avLst/>
          </a:prstGeom>
          <a:noFill/>
          <a:ln w="9525">
            <a:noFill/>
            <a:miter lim="800000"/>
            <a:headEnd/>
            <a:tailEnd/>
          </a:ln>
          <a:effectLst/>
        </p:spPr>
        <p:txBody>
          <a:bodyPr>
            <a:spAutoFit/>
          </a:bodyPr>
          <a:lstStyle/>
          <a:p>
            <a:pPr algn="ctr">
              <a:spcBef>
                <a:spcPct val="50000"/>
              </a:spcBef>
            </a:pPr>
            <a:r>
              <a:rPr lang="en-US" sz="2000" b="1">
                <a:solidFill>
                  <a:srgbClr val="0000FF"/>
                </a:solidFill>
                <a:latin typeface="Arial" charset="0"/>
              </a:rPr>
              <a:t>24 hours</a:t>
            </a:r>
          </a:p>
        </p:txBody>
      </p:sp>
      <p:sp>
        <p:nvSpPr>
          <p:cNvPr id="4103" name="Rectangle 7"/>
          <p:cNvSpPr>
            <a:spLocks noChangeArrowheads="1"/>
          </p:cNvSpPr>
          <p:nvPr/>
        </p:nvSpPr>
        <p:spPr bwMode="auto">
          <a:xfrm>
            <a:off x="2895600" y="1219200"/>
            <a:ext cx="2514600" cy="457200"/>
          </a:xfrm>
          <a:prstGeom prst="rect">
            <a:avLst/>
          </a:prstGeom>
          <a:solidFill>
            <a:schemeClr val="accent1"/>
          </a:solidFill>
          <a:ln w="9525">
            <a:solidFill>
              <a:schemeClr val="tx1"/>
            </a:solidFill>
            <a:miter lim="800000"/>
            <a:headEnd/>
            <a:tailEnd/>
          </a:ln>
          <a:effectLst/>
        </p:spPr>
        <p:txBody>
          <a:bodyPr wrap="none" anchor="ctr"/>
          <a:lstStyle/>
          <a:p>
            <a:pPr algn="ctr"/>
            <a:r>
              <a:rPr lang="en-US" sz="2400">
                <a:latin typeface="Arial" charset="0"/>
              </a:rPr>
              <a:t>Total amt. needed</a:t>
            </a:r>
          </a:p>
        </p:txBody>
      </p:sp>
      <p:sp>
        <p:nvSpPr>
          <p:cNvPr id="4104" name="Rectangle 8"/>
          <p:cNvSpPr>
            <a:spLocks noChangeArrowheads="1"/>
          </p:cNvSpPr>
          <p:nvPr/>
        </p:nvSpPr>
        <p:spPr bwMode="auto">
          <a:xfrm>
            <a:off x="5943600" y="1219200"/>
            <a:ext cx="2362200" cy="457200"/>
          </a:xfrm>
          <a:prstGeom prst="rect">
            <a:avLst/>
          </a:prstGeom>
          <a:solidFill>
            <a:schemeClr val="accent1"/>
          </a:solidFill>
          <a:ln w="9525">
            <a:solidFill>
              <a:schemeClr val="tx1"/>
            </a:solidFill>
            <a:miter lim="800000"/>
            <a:headEnd/>
            <a:tailEnd/>
          </a:ln>
          <a:effectLst/>
        </p:spPr>
        <p:txBody>
          <a:bodyPr wrap="none" anchor="ctr"/>
          <a:lstStyle/>
          <a:p>
            <a:pPr algn="ctr"/>
            <a:r>
              <a:rPr lang="en-US" sz="2400">
                <a:latin typeface="Arial" charset="0"/>
              </a:rPr>
              <a:t>10/15/60 gtt/ml</a:t>
            </a:r>
          </a:p>
        </p:txBody>
      </p:sp>
      <p:sp>
        <p:nvSpPr>
          <p:cNvPr id="4105" name="Rectangle 9"/>
          <p:cNvSpPr>
            <a:spLocks noChangeArrowheads="1"/>
          </p:cNvSpPr>
          <p:nvPr/>
        </p:nvSpPr>
        <p:spPr bwMode="auto">
          <a:xfrm>
            <a:off x="76200" y="6096000"/>
            <a:ext cx="8991600" cy="609600"/>
          </a:xfrm>
          <a:prstGeom prst="rect">
            <a:avLst/>
          </a:prstGeom>
          <a:solidFill>
            <a:srgbClr val="FF99CC"/>
          </a:solidFill>
          <a:ln w="76200" cmpd="tri">
            <a:solidFill>
              <a:schemeClr val="tx1"/>
            </a:solidFill>
            <a:miter lim="800000"/>
            <a:headEnd/>
            <a:tailEnd/>
          </a:ln>
          <a:effectLst/>
        </p:spPr>
        <p:txBody>
          <a:bodyPr wrap="none" anchor="ctr"/>
          <a:lstStyle/>
          <a:p>
            <a:pPr algn="ctr"/>
            <a:r>
              <a:rPr lang="en-US" sz="2200"/>
              <a:t>Turn to pg. 365 (VTDRG) for Calculating Drip Rates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2"/>
          <p:cNvSpPr>
            <a:spLocks noGrp="1" noChangeArrowheads="1"/>
          </p:cNvSpPr>
          <p:nvPr>
            <p:ph type="title"/>
          </p:nvPr>
        </p:nvSpPr>
        <p:spPr/>
        <p:txBody>
          <a:bodyPr/>
          <a:lstStyle/>
          <a:p>
            <a:r>
              <a:rPr lang="en-US"/>
              <a:t>Crystalloids –vs- Colloids</a:t>
            </a:r>
          </a:p>
        </p:txBody>
      </p:sp>
      <p:sp>
        <p:nvSpPr>
          <p:cNvPr id="53251" name="Rectangle 3"/>
          <p:cNvSpPr>
            <a:spLocks noGrp="1" noChangeArrowheads="1"/>
          </p:cNvSpPr>
          <p:nvPr>
            <p:ph type="body" idx="1"/>
          </p:nvPr>
        </p:nvSpPr>
        <p:spPr>
          <a:xfrm>
            <a:off x="838200" y="2362200"/>
            <a:ext cx="8153400" cy="3724275"/>
          </a:xfrm>
        </p:spPr>
        <p:txBody>
          <a:bodyPr/>
          <a:lstStyle/>
          <a:p>
            <a:pPr>
              <a:lnSpc>
                <a:spcPct val="90000"/>
              </a:lnSpc>
            </a:pPr>
            <a:r>
              <a:rPr lang="en-US" sz="2400" b="1" dirty="0"/>
              <a:t>Crystalloids</a:t>
            </a:r>
            <a:r>
              <a:rPr lang="en-US" sz="2400" dirty="0"/>
              <a:t> </a:t>
            </a:r>
            <a:r>
              <a:rPr lang="en-US" sz="2400" dirty="0" smtClean="0"/>
              <a:t>are aqueous </a:t>
            </a:r>
            <a:r>
              <a:rPr lang="en-US" sz="2400" u="sng" dirty="0"/>
              <a:t>solutions</a:t>
            </a:r>
            <a:r>
              <a:rPr lang="en-US" sz="2400" dirty="0"/>
              <a:t> of mineral salts or other water-soluble </a:t>
            </a:r>
            <a:r>
              <a:rPr lang="en-US" sz="2400" dirty="0" smtClean="0"/>
              <a:t>molecules with </a:t>
            </a:r>
            <a:r>
              <a:rPr lang="en-US" sz="2400" dirty="0"/>
              <a:t>variable electrolyte composition and </a:t>
            </a:r>
            <a:r>
              <a:rPr lang="en-US" sz="2400" u="sng" dirty="0"/>
              <a:t>contain no protein or colloids</a:t>
            </a:r>
            <a:r>
              <a:rPr lang="en-US" sz="2400" dirty="0"/>
              <a:t>. </a:t>
            </a:r>
            <a:endParaRPr lang="en-US" sz="2400" dirty="0" smtClean="0"/>
          </a:p>
          <a:p>
            <a:pPr lvl="1">
              <a:lnSpc>
                <a:spcPct val="90000"/>
              </a:lnSpc>
            </a:pPr>
            <a:r>
              <a:rPr lang="en-US" sz="2000" dirty="0" smtClean="0"/>
              <a:t>Are in intravascular compartment for less than an hour </a:t>
            </a:r>
          </a:p>
          <a:p>
            <a:pPr lvl="1">
              <a:lnSpc>
                <a:spcPct val="90000"/>
              </a:lnSpc>
            </a:pPr>
            <a:r>
              <a:rPr lang="en-US" sz="2000" dirty="0" smtClean="0"/>
              <a:t>Rapidly excreted in urine (if renal function is normal)</a:t>
            </a:r>
          </a:p>
          <a:p>
            <a:pPr lvl="1">
              <a:lnSpc>
                <a:spcPct val="90000"/>
              </a:lnSpc>
            </a:pPr>
            <a:r>
              <a:rPr lang="en-US" sz="2000" dirty="0" smtClean="0"/>
              <a:t>Isotonic, hypertonic, or hypotonic</a:t>
            </a:r>
            <a:endParaRPr lang="en-US" sz="2000" dirty="0"/>
          </a:p>
          <a:p>
            <a:pPr>
              <a:lnSpc>
                <a:spcPct val="90000"/>
              </a:lnSpc>
            </a:pPr>
            <a:r>
              <a:rPr lang="en-US" sz="2400" b="1" dirty="0"/>
              <a:t>Colloids</a:t>
            </a:r>
            <a:r>
              <a:rPr lang="en-US" sz="2400" dirty="0"/>
              <a:t> contain larger insoluble molecules, which act to retain existing fluid and promote movement of fluid into intravascular </a:t>
            </a:r>
            <a:r>
              <a:rPr lang="en-US" sz="2400" dirty="0" smtClean="0"/>
              <a:t>spaces</a:t>
            </a:r>
          </a:p>
          <a:p>
            <a:pPr lvl="1">
              <a:lnSpc>
                <a:spcPct val="90000"/>
              </a:lnSpc>
            </a:pPr>
            <a:r>
              <a:rPr lang="en-US" sz="2000" dirty="0" smtClean="0"/>
              <a:t>Remain within the circulation.</a:t>
            </a:r>
            <a:endParaRPr lang="en-US" sz="2000" dirty="0"/>
          </a:p>
        </p:txBody>
      </p:sp>
      <p:sp>
        <p:nvSpPr>
          <p:cNvPr id="53252" name="Rectangle 4"/>
          <p:cNvSpPr>
            <a:spLocks noChangeArrowheads="1"/>
          </p:cNvSpPr>
          <p:nvPr/>
        </p:nvSpPr>
        <p:spPr bwMode="auto">
          <a:xfrm>
            <a:off x="838200" y="6019800"/>
            <a:ext cx="8153400" cy="838200"/>
          </a:xfrm>
          <a:prstGeom prst="rect">
            <a:avLst/>
          </a:prstGeom>
          <a:solidFill>
            <a:srgbClr val="FF00FF"/>
          </a:solidFill>
          <a:ln w="57150" cmpd="thinThick">
            <a:solidFill>
              <a:srgbClr val="FFFF00"/>
            </a:solidFill>
            <a:miter lim="800000"/>
            <a:headEnd/>
            <a:tailEnd/>
          </a:ln>
          <a:effectLst/>
        </p:spPr>
        <p:txBody>
          <a:bodyPr wrap="none" anchor="ctr"/>
          <a:lstStyle/>
          <a:p>
            <a:pPr algn="ctr"/>
            <a:r>
              <a:rPr lang="en-US" sz="2400" dirty="0"/>
              <a:t>In what circumstance would colloids benefit a patient </a:t>
            </a:r>
          </a:p>
          <a:p>
            <a:pPr algn="ctr"/>
            <a:r>
              <a:rPr lang="en-US" sz="2400" dirty="0"/>
              <a:t>over crystalloids?</a:t>
            </a:r>
          </a:p>
        </p:txBody>
      </p:sp>
      <p:pic>
        <p:nvPicPr>
          <p:cNvPr id="53253" name="Picture 5" descr="MCj02957950000[1]"/>
          <p:cNvPicPr>
            <a:picLocks noChangeAspect="1" noChangeArrowheads="1"/>
          </p:cNvPicPr>
          <p:nvPr/>
        </p:nvPicPr>
        <p:blipFill>
          <a:blip r:embed="rId2" cstate="print"/>
          <a:srcRect/>
          <a:stretch>
            <a:fillRect/>
          </a:stretch>
        </p:blipFill>
        <p:spPr bwMode="auto">
          <a:xfrm>
            <a:off x="6629400" y="0"/>
            <a:ext cx="2192338" cy="222567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Crystalloids</a:t>
            </a:r>
            <a:endParaRPr 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2051050" y="2843212"/>
            <a:ext cx="5267325" cy="276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Isotonic Crystalloids</a:t>
            </a:r>
            <a:endParaRPr lang="en-US" dirty="0"/>
          </a:p>
        </p:txBody>
      </p:sp>
      <p:sp>
        <p:nvSpPr>
          <p:cNvPr id="3" name="Content Placeholder 2"/>
          <p:cNvSpPr>
            <a:spLocks noGrp="1"/>
          </p:cNvSpPr>
          <p:nvPr>
            <p:ph idx="1"/>
          </p:nvPr>
        </p:nvSpPr>
        <p:spPr/>
        <p:txBody>
          <a:bodyPr/>
          <a:lstStyle/>
          <a:p>
            <a:r>
              <a:rPr lang="en-US" dirty="0" smtClean="0"/>
              <a:t>Most common type of fluids used to replace body fluids</a:t>
            </a:r>
          </a:p>
          <a:p>
            <a:r>
              <a:rPr lang="en-US" dirty="0" smtClean="0"/>
              <a:t>Can be administered via any routes</a:t>
            </a:r>
          </a:p>
          <a:p>
            <a:r>
              <a:rPr lang="en-US" dirty="0" smtClean="0"/>
              <a:t>Cells not affected by this type of solution</a:t>
            </a:r>
          </a:p>
          <a:p>
            <a:pPr lvl="1"/>
            <a:r>
              <a:rPr lang="en-US" dirty="0" smtClean="0"/>
              <a:t>Normal Saline (0.9% </a:t>
            </a:r>
            <a:r>
              <a:rPr lang="en-US" dirty="0" err="1" smtClean="0"/>
              <a:t>NaCl</a:t>
            </a:r>
            <a:r>
              <a:rPr lang="en-US" dirty="0" smtClean="0"/>
              <a:t>)</a:t>
            </a:r>
          </a:p>
          <a:p>
            <a:pPr lvl="2"/>
            <a:r>
              <a:rPr lang="en-US" dirty="0" smtClean="0"/>
              <a:t>Contraindicated with cardiac disease</a:t>
            </a:r>
          </a:p>
          <a:p>
            <a:pPr lvl="1"/>
            <a:r>
              <a:rPr lang="en-US" dirty="0" smtClean="0"/>
              <a:t>LRS</a:t>
            </a:r>
          </a:p>
          <a:p>
            <a:pPr lvl="2"/>
            <a:r>
              <a:rPr lang="en-US" dirty="0" smtClean="0"/>
              <a:t>Not suitable with transfusions (can cause clotting/agglutination)</a:t>
            </a:r>
          </a:p>
          <a:p>
            <a:pPr>
              <a:buNone/>
            </a:pP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153400" cy="1143000"/>
          </a:xfrm>
        </p:spPr>
        <p:txBody>
          <a:bodyPr/>
          <a:lstStyle/>
          <a:p>
            <a:r>
              <a:rPr lang="en-US" dirty="0" smtClean="0"/>
              <a:t>Contraindications for Fluid Therapy</a:t>
            </a:r>
            <a:endParaRPr lang="en-US" dirty="0"/>
          </a:p>
        </p:txBody>
      </p:sp>
      <p:sp>
        <p:nvSpPr>
          <p:cNvPr id="3" name="Content Placeholder 2"/>
          <p:cNvSpPr>
            <a:spLocks noGrp="1"/>
          </p:cNvSpPr>
          <p:nvPr>
            <p:ph idx="1"/>
          </p:nvPr>
        </p:nvSpPr>
        <p:spPr/>
        <p:txBody>
          <a:bodyPr/>
          <a:lstStyle/>
          <a:p>
            <a:r>
              <a:rPr lang="en-US" sz="2400" dirty="0" smtClean="0"/>
              <a:t>Conditions that carry a risk of pulmonary edema from fluid shifting into the lungs necessitate the need for caution and frequent monitoring.</a:t>
            </a:r>
          </a:p>
          <a:p>
            <a:pPr lvl="1"/>
            <a:r>
              <a:rPr lang="en-US" sz="2000" dirty="0" smtClean="0"/>
              <a:t>Pulmonary contusions</a:t>
            </a:r>
          </a:p>
          <a:p>
            <a:pPr lvl="1"/>
            <a:r>
              <a:rPr lang="en-US" sz="2000" dirty="0" smtClean="0"/>
              <a:t>Existing pulmonary edema</a:t>
            </a:r>
          </a:p>
          <a:p>
            <a:pPr lvl="1"/>
            <a:r>
              <a:rPr lang="en-US" sz="2000" dirty="0" smtClean="0"/>
              <a:t>Brain injury</a:t>
            </a:r>
          </a:p>
          <a:p>
            <a:pPr lvl="1"/>
            <a:r>
              <a:rPr lang="en-US" sz="2000" dirty="0" smtClean="0"/>
              <a:t>Congestive heart failure</a:t>
            </a:r>
          </a:p>
          <a:p>
            <a:r>
              <a:rPr lang="en-US" sz="2400" dirty="0" err="1" smtClean="0"/>
              <a:t>Overhydration</a:t>
            </a:r>
            <a:endParaRPr lang="en-US" sz="2400" dirty="0" smtClean="0"/>
          </a:p>
          <a:p>
            <a:r>
              <a:rPr lang="en-US" sz="2400" dirty="0" smtClean="0"/>
              <a:t>Adjust rates according to patient response to fluid therapy and veterinarian orders.</a:t>
            </a:r>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Hypertonic Crystalloids</a:t>
            </a:r>
            <a:endParaRPr lang="en-US" dirty="0"/>
          </a:p>
        </p:txBody>
      </p:sp>
      <p:sp>
        <p:nvSpPr>
          <p:cNvPr id="3" name="Content Placeholder 2"/>
          <p:cNvSpPr>
            <a:spLocks noGrp="1"/>
          </p:cNvSpPr>
          <p:nvPr>
            <p:ph idx="1"/>
          </p:nvPr>
        </p:nvSpPr>
        <p:spPr/>
        <p:txBody>
          <a:bodyPr/>
          <a:lstStyle/>
          <a:p>
            <a:r>
              <a:rPr lang="en-US" dirty="0" smtClean="0"/>
              <a:t>Greater osmotic pressure than blood – thereby encouraging movement of fluid from cells into circulation</a:t>
            </a:r>
          </a:p>
          <a:p>
            <a:r>
              <a:rPr lang="en-US" dirty="0" smtClean="0"/>
              <a:t>Administered for shock, cerebral edema</a:t>
            </a:r>
          </a:p>
          <a:p>
            <a:r>
              <a:rPr lang="en-US" dirty="0" smtClean="0"/>
              <a:t>Cannot be given SC</a:t>
            </a:r>
          </a:p>
          <a:p>
            <a:r>
              <a:rPr lang="en-US" dirty="0" smtClean="0"/>
              <a:t>Contraindicated with renal/cardiac failure</a:t>
            </a:r>
          </a:p>
          <a:p>
            <a:pPr lvl="1"/>
            <a:r>
              <a:rPr lang="en-US" dirty="0" err="1" smtClean="0"/>
              <a:t>NaCl</a:t>
            </a:r>
            <a:r>
              <a:rPr lang="en-US" dirty="0" smtClean="0"/>
              <a:t> (3, 4, 5, 7, 23.4%)</a:t>
            </a:r>
          </a:p>
          <a:p>
            <a:r>
              <a:rPr lang="en-US" dirty="0" smtClean="0"/>
              <a:t>Should be given in combination with a colloid or isotonic crystalloid.</a:t>
            </a:r>
          </a:p>
          <a:p>
            <a:pPr lvl="1"/>
            <a:endParaRPr lang="en-US" dirty="0" smtClean="0"/>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Hypotonic Crystalloids</a:t>
            </a:r>
            <a:endParaRPr lang="en-US" dirty="0"/>
          </a:p>
        </p:txBody>
      </p:sp>
      <p:sp>
        <p:nvSpPr>
          <p:cNvPr id="3" name="Content Placeholder 2"/>
          <p:cNvSpPr>
            <a:spLocks noGrp="1"/>
          </p:cNvSpPr>
          <p:nvPr>
            <p:ph idx="1"/>
          </p:nvPr>
        </p:nvSpPr>
        <p:spPr/>
        <p:txBody>
          <a:bodyPr/>
          <a:lstStyle/>
          <a:p>
            <a:r>
              <a:rPr lang="en-US" dirty="0" smtClean="0"/>
              <a:t>Lower osmotic pressure than blood – thereby encouraging movement of fluids into cells</a:t>
            </a:r>
          </a:p>
          <a:p>
            <a:r>
              <a:rPr lang="en-US" dirty="0" smtClean="0"/>
              <a:t>Not to be used with shock/pulmonary or cerebral edema/</a:t>
            </a:r>
          </a:p>
          <a:p>
            <a:r>
              <a:rPr lang="en-US" dirty="0" smtClean="0"/>
              <a:t>Examples:</a:t>
            </a:r>
          </a:p>
          <a:p>
            <a:pPr lvl="1"/>
            <a:r>
              <a:rPr lang="en-US" dirty="0" smtClean="0"/>
              <a:t>5% Dextrose in water (D5W)</a:t>
            </a:r>
          </a:p>
          <a:p>
            <a:pPr lvl="1"/>
            <a:r>
              <a:rPr lang="en-US" dirty="0" smtClean="0"/>
              <a:t>0.45% Saline </a:t>
            </a:r>
          </a:p>
          <a:p>
            <a:pPr lvl="1"/>
            <a:r>
              <a:rPr lang="en-US" dirty="0" smtClean="0"/>
              <a:t>2.5% Dextrose / 0.45% Saline</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ctrTitle"/>
          </p:nvPr>
        </p:nvSpPr>
        <p:spPr/>
        <p:txBody>
          <a:bodyPr/>
          <a:lstStyle/>
          <a:p>
            <a:r>
              <a:rPr lang="en-US" dirty="0"/>
              <a:t>Types of IV Fluids Commonly Utilized</a:t>
            </a:r>
          </a:p>
        </p:txBody>
      </p:sp>
      <p:sp>
        <p:nvSpPr>
          <p:cNvPr id="10246" name="Rectangle 6"/>
          <p:cNvSpPr>
            <a:spLocks noGrp="1" noChangeArrowheads="1"/>
          </p:cNvSpPr>
          <p:nvPr>
            <p:ph type="subTitle" idx="1"/>
          </p:nvPr>
        </p:nvSpPr>
        <p:spPr/>
        <p:txBody>
          <a:bodyPr/>
          <a:lstStyle/>
          <a:p>
            <a:r>
              <a:rPr lang="en-US" dirty="0"/>
              <a:t>Please turn to page 363 in VTDRG</a:t>
            </a:r>
          </a:p>
        </p:txBody>
      </p:sp>
      <p:sp>
        <p:nvSpPr>
          <p:cNvPr id="10244" name="Text Box 4"/>
          <p:cNvSpPr txBox="1">
            <a:spLocks noChangeArrowheads="1"/>
          </p:cNvSpPr>
          <p:nvPr/>
        </p:nvSpPr>
        <p:spPr bwMode="auto">
          <a:xfrm>
            <a:off x="5867400" y="5867400"/>
            <a:ext cx="2895600" cy="366713"/>
          </a:xfrm>
          <a:prstGeom prst="rect">
            <a:avLst/>
          </a:prstGeom>
          <a:noFill/>
          <a:ln w="9525">
            <a:noFill/>
            <a:miter lim="800000"/>
            <a:headEnd/>
            <a:tailEnd/>
          </a:ln>
          <a:effectLst/>
        </p:spPr>
        <p:txBody>
          <a:bodyPr>
            <a:spAutoFit/>
          </a:bodyPr>
          <a:lstStyle/>
          <a:p>
            <a:pPr>
              <a:spcBef>
                <a:spcPct val="50000"/>
              </a:spcBef>
            </a:pPr>
            <a:endParaRPr lang="en-US">
              <a:latin typeface="Arial" charset="0"/>
            </a:endParaRPr>
          </a:p>
        </p:txBody>
      </p:sp>
      <p:sp>
        <p:nvSpPr>
          <p:cNvPr id="10248" name="Rectangle 8"/>
          <p:cNvSpPr>
            <a:spLocks noChangeArrowheads="1"/>
          </p:cNvSpPr>
          <p:nvPr/>
        </p:nvSpPr>
        <p:spPr bwMode="auto">
          <a:xfrm>
            <a:off x="4724400" y="5715000"/>
            <a:ext cx="4191000" cy="838200"/>
          </a:xfrm>
          <a:prstGeom prst="rect">
            <a:avLst/>
          </a:prstGeom>
          <a:solidFill>
            <a:schemeClr val="accent1"/>
          </a:solidFill>
          <a:ln w="9525">
            <a:solidFill>
              <a:schemeClr val="tx1"/>
            </a:solidFill>
            <a:miter lim="800000"/>
            <a:headEnd/>
            <a:tailEnd/>
          </a:ln>
          <a:effectLst/>
        </p:spPr>
        <p:txBody>
          <a:bodyPr wrap="none" anchor="ctr"/>
          <a:lstStyle/>
          <a:p>
            <a:pPr algn="ctr"/>
            <a:r>
              <a:rPr lang="en-US"/>
              <a:t>VTDRG pgs. 363-364</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AutoShape 4"/>
          <p:cNvSpPr>
            <a:spLocks noGrp="1" noChangeArrowheads="1"/>
          </p:cNvSpPr>
          <p:nvPr>
            <p:ph type="title"/>
          </p:nvPr>
        </p:nvSpPr>
        <p:spPr>
          <a:xfrm>
            <a:off x="609600" y="0"/>
            <a:ext cx="7924800" cy="1143000"/>
          </a:xfrm>
        </p:spPr>
        <p:txBody>
          <a:bodyPr/>
          <a:lstStyle/>
          <a:p>
            <a:pPr algn="ctr"/>
            <a:r>
              <a:rPr lang="en-US" sz="3200" dirty="0">
                <a:latin typeface="Goudy Stout" pitchFamily="18" charset="0"/>
              </a:rPr>
              <a:t>Various IV Fluids</a:t>
            </a:r>
          </a:p>
        </p:txBody>
      </p:sp>
      <p:sp>
        <p:nvSpPr>
          <p:cNvPr id="59397" name="Rectangle 5"/>
          <p:cNvSpPr>
            <a:spLocks noGrp="1" noChangeArrowheads="1"/>
          </p:cNvSpPr>
          <p:nvPr>
            <p:ph type="body" sz="half" idx="1"/>
          </p:nvPr>
        </p:nvSpPr>
        <p:spPr>
          <a:xfrm>
            <a:off x="381000" y="1219200"/>
            <a:ext cx="3770313" cy="3724275"/>
          </a:xfrm>
        </p:spPr>
        <p:txBody>
          <a:bodyPr/>
          <a:lstStyle/>
          <a:p>
            <a:r>
              <a:rPr lang="en-US" b="1" dirty="0" smtClean="0"/>
              <a:t>Crystalloids</a:t>
            </a:r>
          </a:p>
          <a:p>
            <a:endParaRPr lang="en-US" b="1" dirty="0"/>
          </a:p>
          <a:p>
            <a:pPr lvl="1"/>
            <a:r>
              <a:rPr lang="en-US" sz="2800" dirty="0"/>
              <a:t>LRS</a:t>
            </a:r>
          </a:p>
          <a:p>
            <a:pPr lvl="1"/>
            <a:r>
              <a:rPr lang="en-US" sz="2800" dirty="0" err="1"/>
              <a:t>Normosol</a:t>
            </a:r>
            <a:r>
              <a:rPr lang="en-US" sz="2800" dirty="0"/>
              <a:t>-R</a:t>
            </a:r>
          </a:p>
          <a:p>
            <a:pPr lvl="1"/>
            <a:r>
              <a:rPr lang="en-US" sz="2800" dirty="0"/>
              <a:t>Plasma-</a:t>
            </a:r>
            <a:r>
              <a:rPr lang="en-US" sz="2800" dirty="0" err="1"/>
              <a:t>Lyte</a:t>
            </a:r>
            <a:r>
              <a:rPr lang="en-US" sz="2800" dirty="0"/>
              <a:t> A</a:t>
            </a:r>
          </a:p>
          <a:p>
            <a:pPr lvl="1"/>
            <a:r>
              <a:rPr lang="en-US" sz="2800" dirty="0"/>
              <a:t>Ringers Solution</a:t>
            </a:r>
          </a:p>
          <a:p>
            <a:pPr lvl="1"/>
            <a:r>
              <a:rPr lang="en-US" sz="2800" dirty="0"/>
              <a:t>Sodium Chloride 0.9%-Normal Saline</a:t>
            </a:r>
          </a:p>
          <a:p>
            <a:pPr lvl="1"/>
            <a:r>
              <a:rPr lang="en-US" sz="2800" dirty="0"/>
              <a:t>Dextrose 5% in Water (D5W)</a:t>
            </a:r>
          </a:p>
        </p:txBody>
      </p:sp>
      <p:sp>
        <p:nvSpPr>
          <p:cNvPr id="59398" name="Rectangle 6"/>
          <p:cNvSpPr>
            <a:spLocks noGrp="1" noChangeArrowheads="1"/>
          </p:cNvSpPr>
          <p:nvPr>
            <p:ph type="body" sz="half" idx="2"/>
          </p:nvPr>
        </p:nvSpPr>
        <p:spPr>
          <a:xfrm>
            <a:off x="4800600" y="1219200"/>
            <a:ext cx="3770313" cy="3724275"/>
          </a:xfrm>
        </p:spPr>
        <p:txBody>
          <a:bodyPr/>
          <a:lstStyle/>
          <a:p>
            <a:r>
              <a:rPr lang="en-US" b="1" dirty="0" smtClean="0"/>
              <a:t>Colloids</a:t>
            </a:r>
          </a:p>
          <a:p>
            <a:endParaRPr lang="en-US" b="1" dirty="0"/>
          </a:p>
          <a:p>
            <a:pPr lvl="1"/>
            <a:r>
              <a:rPr lang="en-US" sz="2800" dirty="0"/>
              <a:t>Whole blood</a:t>
            </a:r>
          </a:p>
          <a:p>
            <a:pPr lvl="1"/>
            <a:r>
              <a:rPr lang="en-US" sz="2800" dirty="0"/>
              <a:t>Plasma</a:t>
            </a:r>
          </a:p>
          <a:p>
            <a:pPr lvl="1"/>
            <a:r>
              <a:rPr lang="en-US" sz="2800" dirty="0" err="1"/>
              <a:t>Dextran</a:t>
            </a:r>
            <a:r>
              <a:rPr lang="en-US" sz="2800" dirty="0"/>
              <a:t> </a:t>
            </a:r>
            <a:r>
              <a:rPr lang="en-US" sz="2800" dirty="0" smtClean="0"/>
              <a:t>70*</a:t>
            </a:r>
            <a:endParaRPr lang="en-US" sz="2800" dirty="0"/>
          </a:p>
          <a:p>
            <a:pPr lvl="1"/>
            <a:r>
              <a:rPr lang="en-US" sz="2800" dirty="0" err="1"/>
              <a:t>Hetastarch</a:t>
            </a:r>
            <a:endParaRPr lang="en-US" sz="2800" dirty="0"/>
          </a:p>
          <a:p>
            <a:pPr lvl="1"/>
            <a:r>
              <a:rPr lang="en-US" sz="2800" dirty="0" err="1" smtClean="0"/>
              <a:t>Oxyglobin</a:t>
            </a:r>
            <a:endParaRPr lang="en-US" sz="2800" dirty="0" smtClean="0"/>
          </a:p>
          <a:p>
            <a:pPr lvl="1">
              <a:buNone/>
            </a:pPr>
            <a:endParaRPr lang="en-US" sz="2800" dirty="0"/>
          </a:p>
          <a:p>
            <a:pPr lvl="1">
              <a:buNone/>
            </a:pPr>
            <a:r>
              <a:rPr lang="en-US" sz="2000" dirty="0" smtClean="0"/>
              <a:t>   *</a:t>
            </a:r>
            <a:r>
              <a:rPr lang="en-US" sz="2000" dirty="0" err="1" smtClean="0"/>
              <a:t>Dextran</a:t>
            </a:r>
            <a:r>
              <a:rPr lang="en-US" sz="2000" dirty="0" smtClean="0"/>
              <a:t> 70 is a synthetic colloid utilized as a plasma expander to treat shock from circulatory collapse.</a:t>
            </a:r>
            <a:endParaRPr lang="en-US" sz="2800"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AutoShape 2"/>
          <p:cNvSpPr>
            <a:spLocks noGrp="1" noChangeArrowheads="1"/>
          </p:cNvSpPr>
          <p:nvPr>
            <p:ph type="title"/>
          </p:nvPr>
        </p:nvSpPr>
        <p:spPr/>
        <p:txBody>
          <a:bodyPr/>
          <a:lstStyle/>
          <a:p>
            <a:r>
              <a:rPr lang="en-US"/>
              <a:t>General Rule of thumb</a:t>
            </a:r>
          </a:p>
        </p:txBody>
      </p:sp>
      <p:sp>
        <p:nvSpPr>
          <p:cNvPr id="89091" name="Rectangle 3"/>
          <p:cNvSpPr>
            <a:spLocks noGrp="1" noChangeArrowheads="1"/>
          </p:cNvSpPr>
          <p:nvPr>
            <p:ph type="body" idx="1"/>
          </p:nvPr>
        </p:nvSpPr>
        <p:spPr/>
        <p:txBody>
          <a:bodyPr/>
          <a:lstStyle/>
          <a:p>
            <a:r>
              <a:rPr lang="en-US"/>
              <a:t>It is undesirable to mix multiple drugs in a syringe or intravenous fluids.</a:t>
            </a:r>
          </a:p>
          <a:p>
            <a:r>
              <a:rPr lang="en-US"/>
              <a:t>Sometimes drug interactions are visible, other times they are not.</a:t>
            </a:r>
          </a:p>
          <a:p>
            <a:r>
              <a:rPr lang="en-US"/>
              <a:t>Physical incompatibilities include precipitation and chemical inactivation.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srcRect/>
          <a:stretch>
            <a:fillRect/>
          </a:stretch>
        </p:blipFill>
        <p:spPr bwMode="auto">
          <a:xfrm>
            <a:off x="1143000" y="0"/>
            <a:ext cx="7543800" cy="6616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Grp="1" noChangeArrowheads="1"/>
          </p:cNvSpPr>
          <p:nvPr>
            <p:ph type="title"/>
          </p:nvPr>
        </p:nvSpPr>
        <p:spPr/>
        <p:txBody>
          <a:bodyPr/>
          <a:lstStyle/>
          <a:p>
            <a:r>
              <a:rPr lang="en-US"/>
              <a:t>Calculation of Fluid Requirements</a:t>
            </a:r>
          </a:p>
        </p:txBody>
      </p:sp>
      <p:pic>
        <p:nvPicPr>
          <p:cNvPr id="48132" name="Picture 4"/>
          <p:cNvPicPr>
            <a:picLocks noGrp="1" noChangeAspect="1" noChangeArrowheads="1"/>
          </p:cNvPicPr>
          <p:nvPr>
            <p:ph type="body" idx="1"/>
          </p:nvPr>
        </p:nvPicPr>
        <p:blipFill>
          <a:blip r:embed="rId2" cstate="print"/>
          <a:srcRect/>
          <a:stretch>
            <a:fillRect/>
          </a:stretch>
        </p:blipFill>
        <p:spPr>
          <a:xfrm>
            <a:off x="0" y="0"/>
            <a:ext cx="8686800" cy="5181600"/>
          </a:xfrm>
          <a:noFill/>
          <a:ln/>
        </p:spPr>
      </p:pic>
      <p:sp>
        <p:nvSpPr>
          <p:cNvPr id="48133" name="Text Box 5"/>
          <p:cNvSpPr txBox="1">
            <a:spLocks noChangeArrowheads="1"/>
          </p:cNvSpPr>
          <p:nvPr/>
        </p:nvSpPr>
        <p:spPr bwMode="auto">
          <a:xfrm>
            <a:off x="990600" y="5257800"/>
            <a:ext cx="7086600" cy="1323439"/>
          </a:xfrm>
          <a:prstGeom prst="rect">
            <a:avLst/>
          </a:prstGeom>
          <a:noFill/>
          <a:ln w="9525">
            <a:noFill/>
            <a:miter lim="800000"/>
            <a:headEnd/>
            <a:tailEnd/>
          </a:ln>
          <a:effectLst/>
        </p:spPr>
        <p:txBody>
          <a:bodyPr wrap="square">
            <a:spAutoFit/>
          </a:bodyPr>
          <a:lstStyle/>
          <a:p>
            <a:r>
              <a:rPr lang="en-US" sz="2000" dirty="0">
                <a:latin typeface="Arial" charset="0"/>
              </a:rPr>
              <a:t>Add together for total volume to be replaced in milliliters over 24 hrs. Divide total volume by 24 hrs. to get hourly fluid rate needed for digital pump administration of continuous fluids. This is only for the first 24 hours.</a:t>
            </a:r>
          </a:p>
        </p:txBody>
      </p:sp>
      <p:sp>
        <p:nvSpPr>
          <p:cNvPr id="48134" name="Text Box 6"/>
          <p:cNvSpPr txBox="1">
            <a:spLocks noChangeArrowheads="1"/>
          </p:cNvSpPr>
          <p:nvPr/>
        </p:nvSpPr>
        <p:spPr bwMode="auto">
          <a:xfrm>
            <a:off x="4267200" y="3200400"/>
            <a:ext cx="4114800" cy="366713"/>
          </a:xfrm>
          <a:prstGeom prst="rect">
            <a:avLst/>
          </a:prstGeom>
          <a:noFill/>
          <a:ln w="9525">
            <a:noFill/>
            <a:miter lim="800000"/>
            <a:headEnd/>
            <a:tailEnd/>
          </a:ln>
          <a:effectLst/>
        </p:spPr>
        <p:txBody>
          <a:bodyPr>
            <a:spAutoFit/>
          </a:bodyPr>
          <a:lstStyle/>
          <a:p>
            <a:pPr>
              <a:spcBef>
                <a:spcPct val="50000"/>
              </a:spcBef>
            </a:pPr>
            <a:r>
              <a:rPr lang="en-US" dirty="0">
                <a:solidFill>
                  <a:srgbClr val="FF0000"/>
                </a:solidFill>
                <a:latin typeface="Arial" charset="0"/>
              </a:rPr>
              <a:t>This is the fluid deficit</a:t>
            </a:r>
            <a:r>
              <a:rPr lang="en-US" dirty="0">
                <a:latin typeface="Arial" charset="0"/>
              </a:rPr>
              <a:t>.</a:t>
            </a:r>
          </a:p>
        </p:txBody>
      </p:sp>
      <p:sp>
        <p:nvSpPr>
          <p:cNvPr id="48135" name="Text Box 7"/>
          <p:cNvSpPr txBox="1">
            <a:spLocks noChangeArrowheads="1"/>
          </p:cNvSpPr>
          <p:nvPr/>
        </p:nvSpPr>
        <p:spPr bwMode="auto">
          <a:xfrm>
            <a:off x="3124200" y="3962400"/>
            <a:ext cx="5410200" cy="366713"/>
          </a:xfrm>
          <a:prstGeom prst="rect">
            <a:avLst/>
          </a:prstGeom>
          <a:noFill/>
          <a:ln w="9525">
            <a:noFill/>
            <a:miter lim="800000"/>
            <a:headEnd/>
            <a:tailEnd/>
          </a:ln>
          <a:effectLst/>
        </p:spPr>
        <p:txBody>
          <a:bodyPr>
            <a:spAutoFit/>
          </a:bodyPr>
          <a:lstStyle/>
          <a:p>
            <a:pPr>
              <a:spcBef>
                <a:spcPct val="50000"/>
              </a:spcBef>
            </a:pPr>
            <a:r>
              <a:rPr lang="en-US" dirty="0">
                <a:solidFill>
                  <a:srgbClr val="FF0000"/>
                </a:solidFill>
                <a:latin typeface="Arial" charset="0"/>
              </a:rPr>
              <a:t>Multiply ongoing losses by 2 to get an estimate.</a:t>
            </a:r>
          </a:p>
        </p:txBody>
      </p:sp>
      <p:sp>
        <p:nvSpPr>
          <p:cNvPr id="48136" name="Text Box 8"/>
          <p:cNvSpPr txBox="1">
            <a:spLocks noChangeArrowheads="1"/>
          </p:cNvSpPr>
          <p:nvPr/>
        </p:nvSpPr>
        <p:spPr bwMode="auto">
          <a:xfrm>
            <a:off x="1905000" y="3200400"/>
            <a:ext cx="228600" cy="366713"/>
          </a:xfrm>
          <a:prstGeom prst="rect">
            <a:avLst/>
          </a:prstGeom>
          <a:noFill/>
          <a:ln w="9525">
            <a:noFill/>
            <a:miter lim="800000"/>
            <a:headEnd/>
            <a:tailEnd/>
          </a:ln>
          <a:effectLst/>
        </p:spPr>
        <p:txBody>
          <a:bodyPr>
            <a:spAutoFit/>
          </a:bodyPr>
          <a:lstStyle/>
          <a:p>
            <a:pPr>
              <a:spcBef>
                <a:spcPct val="50000"/>
              </a:spcBef>
            </a:pPr>
            <a:r>
              <a:rPr lang="en-US">
                <a:latin typeface="Arial" charset="0"/>
              </a:rPr>
              <a:t>x</a:t>
            </a:r>
          </a:p>
        </p:txBody>
      </p:sp>
      <p:sp>
        <p:nvSpPr>
          <p:cNvPr id="48137" name="Text Box 9"/>
          <p:cNvSpPr txBox="1">
            <a:spLocks noChangeArrowheads="1"/>
          </p:cNvSpPr>
          <p:nvPr/>
        </p:nvSpPr>
        <p:spPr bwMode="auto">
          <a:xfrm>
            <a:off x="304800" y="2362200"/>
            <a:ext cx="8382000" cy="523220"/>
          </a:xfrm>
          <a:prstGeom prst="rect">
            <a:avLst/>
          </a:prstGeom>
          <a:noFill/>
          <a:ln w="9525">
            <a:noFill/>
            <a:miter lim="800000"/>
            <a:headEnd/>
            <a:tailEnd/>
          </a:ln>
          <a:effectLst/>
        </p:spPr>
        <p:txBody>
          <a:bodyPr wrap="square">
            <a:spAutoFit/>
          </a:bodyPr>
          <a:lstStyle/>
          <a:p>
            <a:pPr>
              <a:spcBef>
                <a:spcPct val="50000"/>
              </a:spcBef>
            </a:pPr>
            <a:r>
              <a:rPr lang="en-US" sz="1400" dirty="0">
                <a:latin typeface="Arial" charset="0"/>
              </a:rPr>
              <a:t>The volume of diarrhea and </a:t>
            </a:r>
            <a:r>
              <a:rPr lang="en-US" sz="1400" dirty="0" err="1">
                <a:latin typeface="Arial" charset="0"/>
              </a:rPr>
              <a:t>vomitus</a:t>
            </a:r>
            <a:r>
              <a:rPr lang="en-US" sz="1400" dirty="0">
                <a:latin typeface="Arial" charset="0"/>
              </a:rPr>
              <a:t> is frequently underestimated, </a:t>
            </a:r>
            <a:r>
              <a:rPr lang="en-US" sz="1400" dirty="0" smtClean="0">
                <a:latin typeface="Arial" charset="0"/>
              </a:rPr>
              <a:t>so double </a:t>
            </a:r>
            <a:r>
              <a:rPr lang="en-US" sz="1400" dirty="0">
                <a:latin typeface="Arial" charset="0"/>
              </a:rPr>
              <a:t>the </a:t>
            </a:r>
            <a:r>
              <a:rPr lang="en-US" sz="1400" dirty="0" smtClean="0">
                <a:latin typeface="Arial" charset="0"/>
              </a:rPr>
              <a:t>visually estimated </a:t>
            </a:r>
            <a:r>
              <a:rPr lang="en-US" sz="1400" dirty="0">
                <a:latin typeface="Arial" charset="0"/>
              </a:rPr>
              <a:t>amount </a:t>
            </a:r>
            <a:r>
              <a:rPr lang="en-US" sz="1400" dirty="0" smtClean="0">
                <a:latin typeface="Arial" charset="0"/>
              </a:rPr>
              <a:t>to </a:t>
            </a:r>
            <a:r>
              <a:rPr lang="en-US" sz="1400" dirty="0">
                <a:latin typeface="Arial" charset="0"/>
              </a:rPr>
              <a:t>reflect </a:t>
            </a:r>
            <a:r>
              <a:rPr lang="en-US" sz="1400" dirty="0" smtClean="0">
                <a:latin typeface="Arial" charset="0"/>
              </a:rPr>
              <a:t>the actual </a:t>
            </a:r>
            <a:r>
              <a:rPr lang="en-US" sz="1400" dirty="0">
                <a:latin typeface="Arial" charset="0"/>
              </a:rPr>
              <a:t>volume lost.</a:t>
            </a:r>
          </a:p>
        </p:txBody>
      </p:sp>
      <p:sp>
        <p:nvSpPr>
          <p:cNvPr id="48138" name="Rectangle 10"/>
          <p:cNvSpPr>
            <a:spLocks noChangeArrowheads="1"/>
          </p:cNvSpPr>
          <p:nvPr/>
        </p:nvSpPr>
        <p:spPr bwMode="auto">
          <a:xfrm>
            <a:off x="2057400" y="3581400"/>
            <a:ext cx="457200" cy="381000"/>
          </a:xfrm>
          <a:prstGeom prst="rect">
            <a:avLst/>
          </a:prstGeom>
          <a:solidFill>
            <a:schemeClr val="accent1"/>
          </a:solidFill>
          <a:ln w="9525">
            <a:solidFill>
              <a:schemeClr val="tx1"/>
            </a:solidFill>
            <a:miter lim="800000"/>
            <a:headEnd/>
            <a:tailEnd/>
          </a:ln>
          <a:effectLst/>
        </p:spPr>
        <p:txBody>
          <a:bodyPr wrap="none" anchor="ctr"/>
          <a:lstStyle/>
          <a:p>
            <a:pPr algn="ctr"/>
            <a:r>
              <a:rPr lang="en-US">
                <a:latin typeface="Arial" charset="0"/>
              </a:rPr>
              <a:t>ml</a:t>
            </a:r>
          </a:p>
        </p:txBody>
      </p:sp>
      <p:sp>
        <p:nvSpPr>
          <p:cNvPr id="48139" name="Text Box 11"/>
          <p:cNvSpPr txBox="1">
            <a:spLocks noChangeArrowheads="1"/>
          </p:cNvSpPr>
          <p:nvPr/>
        </p:nvSpPr>
        <p:spPr bwMode="auto">
          <a:xfrm>
            <a:off x="4495800" y="3581400"/>
            <a:ext cx="4114800" cy="366713"/>
          </a:xfrm>
          <a:prstGeom prst="rect">
            <a:avLst/>
          </a:prstGeom>
          <a:noFill/>
          <a:ln w="9525">
            <a:noFill/>
            <a:miter lim="800000"/>
            <a:headEnd/>
            <a:tailEnd/>
          </a:ln>
          <a:effectLst/>
        </p:spPr>
        <p:txBody>
          <a:bodyPr>
            <a:spAutoFit/>
          </a:bodyPr>
          <a:lstStyle/>
          <a:p>
            <a:pPr>
              <a:spcBef>
                <a:spcPct val="50000"/>
              </a:spcBef>
            </a:pPr>
            <a:r>
              <a:rPr lang="en-US" dirty="0">
                <a:solidFill>
                  <a:srgbClr val="FF0000"/>
                </a:solidFill>
                <a:latin typeface="Arial" charset="0"/>
              </a:rPr>
              <a:t>Daily fluid requirement-constant</a:t>
            </a:r>
            <a:r>
              <a:rPr lang="en-US" dirty="0">
                <a:latin typeface="Arial" charset="0"/>
              </a:rPr>
              <a: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noGrp="1" noChangeArrowheads="1"/>
          </p:cNvSpPr>
          <p:nvPr>
            <p:ph type="title"/>
          </p:nvPr>
        </p:nvSpPr>
        <p:spPr>
          <a:xfrm>
            <a:off x="1066800" y="914400"/>
            <a:ext cx="4191000" cy="1143000"/>
          </a:xfrm>
        </p:spPr>
        <p:txBody>
          <a:bodyPr/>
          <a:lstStyle/>
          <a:p>
            <a:r>
              <a:rPr lang="en-US" sz="4400">
                <a:solidFill>
                  <a:srgbClr val="6600CC"/>
                </a:solidFill>
                <a:latin typeface="Monotype Corsiva" pitchFamily="66" charset="0"/>
              </a:rPr>
              <a:t>Volume Overload or Hypervolemia!</a:t>
            </a:r>
          </a:p>
        </p:txBody>
      </p:sp>
      <p:sp>
        <p:nvSpPr>
          <p:cNvPr id="51203" name="Rectangle 3"/>
          <p:cNvSpPr>
            <a:spLocks noGrp="1" noChangeArrowheads="1"/>
          </p:cNvSpPr>
          <p:nvPr>
            <p:ph type="body" idx="1"/>
          </p:nvPr>
        </p:nvSpPr>
        <p:spPr>
          <a:xfrm>
            <a:off x="838200" y="2362200"/>
            <a:ext cx="5105400" cy="3724275"/>
          </a:xfrm>
        </p:spPr>
        <p:txBody>
          <a:bodyPr/>
          <a:lstStyle/>
          <a:p>
            <a:pPr>
              <a:lnSpc>
                <a:spcPct val="80000"/>
              </a:lnSpc>
            </a:pPr>
            <a:r>
              <a:rPr lang="en-US" sz="2400">
                <a:solidFill>
                  <a:srgbClr val="990033"/>
                </a:solidFill>
              </a:rPr>
              <a:t>Restlessness</a:t>
            </a:r>
          </a:p>
          <a:p>
            <a:pPr>
              <a:lnSpc>
                <a:spcPct val="80000"/>
              </a:lnSpc>
            </a:pPr>
            <a:r>
              <a:rPr lang="en-US" sz="2400">
                <a:solidFill>
                  <a:srgbClr val="990033"/>
                </a:solidFill>
              </a:rPr>
              <a:t>Hyperpnea (abnormal increase in depth and rate of respiration but not to the point of labored)</a:t>
            </a:r>
          </a:p>
          <a:p>
            <a:pPr>
              <a:lnSpc>
                <a:spcPct val="80000"/>
              </a:lnSpc>
            </a:pPr>
            <a:r>
              <a:rPr lang="en-US" sz="2400">
                <a:solidFill>
                  <a:srgbClr val="990033"/>
                </a:solidFill>
              </a:rPr>
              <a:t>Serous (watery) nasal discharge</a:t>
            </a:r>
          </a:p>
          <a:p>
            <a:pPr>
              <a:lnSpc>
                <a:spcPct val="80000"/>
              </a:lnSpc>
            </a:pPr>
            <a:r>
              <a:rPr lang="en-US" sz="2400">
                <a:solidFill>
                  <a:srgbClr val="990033"/>
                </a:solidFill>
              </a:rPr>
              <a:t>Chemosis (edema of the ocular conjunctiva)</a:t>
            </a:r>
          </a:p>
          <a:p>
            <a:pPr>
              <a:lnSpc>
                <a:spcPct val="80000"/>
              </a:lnSpc>
            </a:pPr>
            <a:r>
              <a:rPr lang="en-US" sz="2400">
                <a:solidFill>
                  <a:srgbClr val="990033"/>
                </a:solidFill>
              </a:rPr>
              <a:t>Pitting edema (remaining indented for a few minutes after removal of firm-finger-pressure. Over saturation of the cells.)</a:t>
            </a:r>
          </a:p>
        </p:txBody>
      </p:sp>
      <p:sp>
        <p:nvSpPr>
          <p:cNvPr id="51205" name="Rectangle 5"/>
          <p:cNvSpPr>
            <a:spLocks noChangeArrowheads="1"/>
          </p:cNvSpPr>
          <p:nvPr/>
        </p:nvSpPr>
        <p:spPr bwMode="auto">
          <a:xfrm>
            <a:off x="1066800" y="6019800"/>
            <a:ext cx="7391400" cy="685800"/>
          </a:xfrm>
          <a:prstGeom prst="rect">
            <a:avLst/>
          </a:prstGeom>
          <a:solidFill>
            <a:schemeClr val="accent1"/>
          </a:solidFill>
          <a:ln w="9525">
            <a:solidFill>
              <a:schemeClr val="tx1"/>
            </a:solidFill>
            <a:miter lim="800000"/>
            <a:headEnd/>
            <a:tailEnd/>
          </a:ln>
          <a:effectLst/>
        </p:spPr>
        <p:txBody>
          <a:bodyPr wrap="none" anchor="ctr"/>
          <a:lstStyle/>
          <a:p>
            <a:pPr algn="ctr"/>
            <a:r>
              <a:rPr lang="en-US"/>
              <a:t>This is a condition in which there is too much fluid in the blood.</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2"/>
          <p:cNvSpPr>
            <a:spLocks noGrp="1" noChangeArrowheads="1"/>
          </p:cNvSpPr>
          <p:nvPr>
            <p:ph type="title"/>
          </p:nvPr>
        </p:nvSpPr>
        <p:spPr/>
        <p:txBody>
          <a:bodyPr/>
          <a:lstStyle/>
          <a:p>
            <a:r>
              <a:rPr lang="en-US"/>
              <a:t>Causes of Volume Overload</a:t>
            </a:r>
          </a:p>
        </p:txBody>
      </p:sp>
      <p:sp>
        <p:nvSpPr>
          <p:cNvPr id="56323" name="Rectangle 3"/>
          <p:cNvSpPr>
            <a:spLocks noGrp="1" noChangeArrowheads="1"/>
          </p:cNvSpPr>
          <p:nvPr>
            <p:ph type="body" idx="1"/>
          </p:nvPr>
        </p:nvSpPr>
        <p:spPr/>
        <p:txBody>
          <a:bodyPr/>
          <a:lstStyle/>
          <a:p>
            <a:r>
              <a:rPr lang="en-US" dirty="0"/>
              <a:t>Excessive total volume</a:t>
            </a:r>
          </a:p>
          <a:p>
            <a:r>
              <a:rPr lang="en-US" dirty="0"/>
              <a:t>Excessive rate of fluid administration</a:t>
            </a:r>
          </a:p>
          <a:p>
            <a:r>
              <a:rPr lang="en-US" dirty="0"/>
              <a:t>Decreased cardiac function</a:t>
            </a:r>
          </a:p>
          <a:p>
            <a:endParaRPr lang="en-US" dirty="0"/>
          </a:p>
        </p:txBody>
      </p:sp>
      <p:sp>
        <p:nvSpPr>
          <p:cNvPr id="56324" name="Rectangle 4"/>
          <p:cNvSpPr>
            <a:spLocks noChangeArrowheads="1"/>
          </p:cNvSpPr>
          <p:nvPr/>
        </p:nvSpPr>
        <p:spPr bwMode="auto">
          <a:xfrm>
            <a:off x="1905000" y="4495800"/>
            <a:ext cx="6248400" cy="2209800"/>
          </a:xfrm>
          <a:prstGeom prst="rect">
            <a:avLst/>
          </a:prstGeom>
          <a:solidFill>
            <a:schemeClr val="accent1"/>
          </a:solidFill>
          <a:ln w="9525">
            <a:solidFill>
              <a:schemeClr val="tx1"/>
            </a:solidFill>
            <a:miter lim="800000"/>
            <a:headEnd/>
            <a:tailEnd/>
          </a:ln>
          <a:effectLst/>
        </p:spPr>
        <p:txBody>
          <a:bodyPr wrap="none" anchor="ctr"/>
          <a:lstStyle/>
          <a:p>
            <a:pPr marL="342900" indent="-342900" algn="ctr"/>
            <a:r>
              <a:rPr lang="en-US" sz="2400" dirty="0">
                <a:latin typeface="Arial" charset="0"/>
              </a:rPr>
              <a:t>An animal with which condition is more</a:t>
            </a:r>
          </a:p>
          <a:p>
            <a:pPr marL="342900" indent="-342900" algn="ctr"/>
            <a:r>
              <a:rPr lang="en-US" sz="2400" dirty="0">
                <a:latin typeface="Arial" charset="0"/>
              </a:rPr>
              <a:t> prone to fluid overload?</a:t>
            </a:r>
          </a:p>
          <a:p>
            <a:pPr marL="342900" indent="-342900" algn="ctr">
              <a:buFontTx/>
              <a:buAutoNum type="alphaUcPeriod"/>
            </a:pPr>
            <a:r>
              <a:rPr lang="en-US" sz="2400" dirty="0">
                <a:latin typeface="Arial" charset="0"/>
              </a:rPr>
              <a:t>Early renal disease</a:t>
            </a:r>
          </a:p>
          <a:p>
            <a:pPr marL="342900" indent="-342900" algn="ctr">
              <a:buFontTx/>
              <a:buAutoNum type="alphaUcPeriod"/>
            </a:pPr>
            <a:r>
              <a:rPr lang="en-US" sz="2400" dirty="0">
                <a:latin typeface="Arial" charset="0"/>
              </a:rPr>
              <a:t>Parvovirus infection</a:t>
            </a:r>
          </a:p>
          <a:p>
            <a:pPr marL="342900" indent="-342900" algn="ctr">
              <a:buFontTx/>
              <a:buAutoNum type="alphaUcPeriod"/>
            </a:pPr>
            <a:r>
              <a:rPr lang="en-US" sz="2400" dirty="0">
                <a:latin typeface="Arial" charset="0"/>
              </a:rPr>
              <a:t>Cardiac insufficiency</a:t>
            </a:r>
          </a:p>
          <a:p>
            <a:pPr marL="342900" indent="-342900" algn="ctr">
              <a:buFontTx/>
              <a:buAutoNum type="alphaUcPeriod"/>
            </a:pPr>
            <a:r>
              <a:rPr lang="en-US" sz="2400" dirty="0" smtClean="0">
                <a:latin typeface="Arial" charset="0"/>
              </a:rPr>
              <a:t>Very thirsty</a:t>
            </a:r>
            <a:endParaRPr lang="en-US" sz="2400" dirty="0">
              <a:latin typeface="Arial"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AutoShape 2"/>
          <p:cNvSpPr>
            <a:spLocks noGrp="1" noChangeArrowheads="1"/>
          </p:cNvSpPr>
          <p:nvPr>
            <p:ph type="title"/>
          </p:nvPr>
        </p:nvSpPr>
        <p:spPr/>
        <p:txBody>
          <a:bodyPr/>
          <a:lstStyle/>
          <a:p>
            <a:r>
              <a:rPr lang="en-US" dirty="0"/>
              <a:t>Answer</a:t>
            </a:r>
          </a:p>
        </p:txBody>
      </p:sp>
      <p:sp>
        <p:nvSpPr>
          <p:cNvPr id="90115" name="Rectangle 3"/>
          <p:cNvSpPr>
            <a:spLocks noGrp="1" noChangeArrowheads="1"/>
          </p:cNvSpPr>
          <p:nvPr>
            <p:ph type="body" idx="1"/>
          </p:nvPr>
        </p:nvSpPr>
        <p:spPr>
          <a:xfrm>
            <a:off x="838200" y="2362200"/>
            <a:ext cx="4724400" cy="3724275"/>
          </a:xfrm>
        </p:spPr>
        <p:txBody>
          <a:bodyPr/>
          <a:lstStyle/>
          <a:p>
            <a:r>
              <a:rPr lang="en-US" dirty="0"/>
              <a:t>C.  Cardiac insufficiencies.</a:t>
            </a:r>
          </a:p>
          <a:p>
            <a:pPr>
              <a:buNone/>
            </a:pPr>
            <a:endParaRPr lang="en-US" dirty="0" smtClean="0"/>
          </a:p>
          <a:p>
            <a:r>
              <a:rPr lang="en-US" dirty="0" smtClean="0"/>
              <a:t>Cardiac function is already impaired without adding extra fluid</a:t>
            </a:r>
          </a:p>
          <a:p>
            <a:r>
              <a:rPr lang="en-US" dirty="0" smtClean="0"/>
              <a:t>Fluid </a:t>
            </a:r>
            <a:r>
              <a:rPr lang="en-US" dirty="0"/>
              <a:t>overload increases the volume and workload on the heart.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p:cNvSpPr>
            <a:spLocks noGrp="1" noChangeArrowheads="1"/>
          </p:cNvSpPr>
          <p:nvPr>
            <p:ph type="title"/>
          </p:nvPr>
        </p:nvSpPr>
        <p:spPr/>
        <p:txBody>
          <a:bodyPr/>
          <a:lstStyle/>
          <a:p>
            <a:r>
              <a:rPr lang="en-US"/>
              <a:t>Fluid Treatment Questions</a:t>
            </a:r>
          </a:p>
        </p:txBody>
      </p:sp>
      <p:sp>
        <p:nvSpPr>
          <p:cNvPr id="29699" name="Rectangle 3"/>
          <p:cNvSpPr>
            <a:spLocks noGrp="1" noChangeArrowheads="1"/>
          </p:cNvSpPr>
          <p:nvPr>
            <p:ph type="body" idx="1"/>
          </p:nvPr>
        </p:nvSpPr>
        <p:spPr>
          <a:ln>
            <a:noFill/>
          </a:ln>
        </p:spPr>
        <p:txBody>
          <a:bodyPr/>
          <a:lstStyle/>
          <a:p>
            <a:r>
              <a:rPr lang="en-US" dirty="0"/>
              <a:t>How much fluid will be needed to </a:t>
            </a:r>
            <a:r>
              <a:rPr lang="en-US" u="sng" dirty="0">
                <a:solidFill>
                  <a:srgbClr val="CC3300"/>
                </a:solidFill>
              </a:rPr>
              <a:t>rehydrate</a:t>
            </a:r>
            <a:r>
              <a:rPr lang="en-US" dirty="0"/>
              <a:t> the patient, right now?</a:t>
            </a:r>
          </a:p>
          <a:p>
            <a:r>
              <a:rPr lang="en-US" dirty="0"/>
              <a:t>How much fluid will be needed to </a:t>
            </a:r>
            <a:r>
              <a:rPr lang="en-US" u="sng" dirty="0">
                <a:solidFill>
                  <a:srgbClr val="0000FF"/>
                </a:solidFill>
              </a:rPr>
              <a:t>maintain</a:t>
            </a:r>
            <a:r>
              <a:rPr lang="en-US" dirty="0"/>
              <a:t> the animals requirements?</a:t>
            </a:r>
          </a:p>
          <a:p>
            <a:r>
              <a:rPr lang="en-US" dirty="0"/>
              <a:t>How much fluid will be needed to </a:t>
            </a:r>
            <a:r>
              <a:rPr lang="en-US" dirty="0" smtClean="0"/>
              <a:t>compensate for </a:t>
            </a:r>
            <a:r>
              <a:rPr lang="en-US" u="sng" dirty="0" smtClean="0">
                <a:solidFill>
                  <a:srgbClr val="336600"/>
                </a:solidFill>
              </a:rPr>
              <a:t>ongoing </a:t>
            </a:r>
            <a:r>
              <a:rPr lang="en-US" u="sng" dirty="0">
                <a:solidFill>
                  <a:srgbClr val="336600"/>
                </a:solidFill>
              </a:rPr>
              <a:t>losses</a:t>
            </a:r>
            <a:r>
              <a:rPr lang="en-US" dirty="0"/>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p:cNvSpPr>
            <a:spLocks noGrp="1" noChangeArrowheads="1"/>
          </p:cNvSpPr>
          <p:nvPr>
            <p:ph type="title"/>
          </p:nvPr>
        </p:nvSpPr>
        <p:spPr/>
        <p:txBody>
          <a:bodyPr/>
          <a:lstStyle/>
          <a:p>
            <a:r>
              <a:rPr lang="en-US"/>
              <a:t>If Volume Overload is Suspected</a:t>
            </a:r>
          </a:p>
        </p:txBody>
      </p:sp>
      <p:sp>
        <p:nvSpPr>
          <p:cNvPr id="57347" name="Rectangle 3"/>
          <p:cNvSpPr>
            <a:spLocks noGrp="1" noChangeArrowheads="1"/>
          </p:cNvSpPr>
          <p:nvPr>
            <p:ph type="body" idx="1"/>
          </p:nvPr>
        </p:nvSpPr>
        <p:spPr>
          <a:xfrm>
            <a:off x="838200" y="2362200"/>
            <a:ext cx="6781800" cy="3724275"/>
          </a:xfrm>
        </p:spPr>
        <p:txBody>
          <a:bodyPr/>
          <a:lstStyle/>
          <a:p>
            <a:r>
              <a:rPr lang="en-US" dirty="0" err="1"/>
              <a:t>Auscultate</a:t>
            </a:r>
            <a:r>
              <a:rPr lang="en-US" dirty="0"/>
              <a:t> the lungs for pulmonary edema – crackles can be heard</a:t>
            </a:r>
          </a:p>
          <a:p>
            <a:r>
              <a:rPr lang="en-US" dirty="0"/>
              <a:t>Obtain central venous pressures (pgs. 791-793)</a:t>
            </a:r>
          </a:p>
          <a:p>
            <a:r>
              <a:rPr lang="en-US" dirty="0"/>
              <a:t>Weight gain may be seen (Animals on a constant infusion of IV fluids should be weighed 3 times a day)</a:t>
            </a:r>
          </a:p>
        </p:txBody>
      </p:sp>
      <p:sp>
        <p:nvSpPr>
          <p:cNvPr id="57350" name="Rectangle 6"/>
          <p:cNvSpPr>
            <a:spLocks noChangeArrowheads="1"/>
          </p:cNvSpPr>
          <p:nvPr/>
        </p:nvSpPr>
        <p:spPr bwMode="auto">
          <a:xfrm>
            <a:off x="838200" y="5867400"/>
            <a:ext cx="5867400" cy="609600"/>
          </a:xfrm>
          <a:prstGeom prst="rect">
            <a:avLst/>
          </a:prstGeom>
          <a:solidFill>
            <a:srgbClr val="FF6600"/>
          </a:solidFill>
          <a:ln w="76200" cmpd="tri">
            <a:solidFill>
              <a:schemeClr val="accent1"/>
            </a:solidFill>
            <a:miter lim="800000"/>
            <a:headEnd/>
            <a:tailEnd/>
          </a:ln>
          <a:effectLst/>
        </p:spPr>
        <p:txBody>
          <a:bodyPr wrap="none" anchor="ctr"/>
          <a:lstStyle/>
          <a:p>
            <a:pPr algn="ctr"/>
            <a:r>
              <a:rPr lang="en-US" sz="2800"/>
              <a:t>Turn to pg. 366-367  in VTDRG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AutoShape 2"/>
          <p:cNvSpPr>
            <a:spLocks noGrp="1" noChangeArrowheads="1"/>
          </p:cNvSpPr>
          <p:nvPr>
            <p:ph type="title"/>
          </p:nvPr>
        </p:nvSpPr>
        <p:spPr>
          <a:xfrm>
            <a:off x="838200" y="228600"/>
            <a:ext cx="7924800" cy="1143000"/>
          </a:xfrm>
        </p:spPr>
        <p:txBody>
          <a:bodyPr/>
          <a:lstStyle/>
          <a:p>
            <a:r>
              <a:rPr lang="en-US" sz="3200"/>
              <a:t>Use of a manometer to measure central venous pressure in a cat.</a:t>
            </a:r>
          </a:p>
        </p:txBody>
      </p:sp>
      <p:pic>
        <p:nvPicPr>
          <p:cNvPr id="101379" name="Picture 3"/>
          <p:cNvPicPr>
            <a:picLocks noGrp="1" noChangeAspect="1" noChangeArrowheads="1"/>
          </p:cNvPicPr>
          <p:nvPr>
            <p:ph type="body" idx="1"/>
          </p:nvPr>
        </p:nvPicPr>
        <p:blipFill>
          <a:blip r:embed="rId2" cstate="print"/>
          <a:srcRect/>
          <a:stretch>
            <a:fillRect/>
          </a:stretch>
        </p:blipFill>
        <p:spPr>
          <a:xfrm>
            <a:off x="990600" y="1295400"/>
            <a:ext cx="7693025" cy="5029200"/>
          </a:xfrm>
        </p:spPr>
      </p:pic>
      <p:sp>
        <p:nvSpPr>
          <p:cNvPr id="101380" name="Rectangle 4"/>
          <p:cNvSpPr>
            <a:spLocks noChangeArrowheads="1"/>
          </p:cNvSpPr>
          <p:nvPr/>
        </p:nvSpPr>
        <p:spPr bwMode="auto">
          <a:xfrm>
            <a:off x="2438400" y="5867400"/>
            <a:ext cx="5105400" cy="990600"/>
          </a:xfrm>
          <a:prstGeom prst="rect">
            <a:avLst/>
          </a:prstGeom>
          <a:solidFill>
            <a:srgbClr val="99CC00"/>
          </a:solidFill>
          <a:ln w="76200" cmpd="tri">
            <a:solidFill>
              <a:srgbClr val="FFFF00"/>
            </a:solidFill>
            <a:miter lim="800000"/>
            <a:headEnd/>
            <a:tailEnd/>
          </a:ln>
          <a:effectLst/>
        </p:spPr>
        <p:txBody>
          <a:bodyPr wrap="none" anchor="ctr"/>
          <a:lstStyle/>
          <a:p>
            <a:pPr algn="ctr"/>
            <a:r>
              <a:rPr lang="en-US"/>
              <a:t>Also refer to VTDRG pgs. 334-335</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Venous Pressure</a:t>
            </a:r>
            <a:endParaRPr lang="en-US" dirty="0"/>
          </a:p>
        </p:txBody>
      </p:sp>
      <p:sp>
        <p:nvSpPr>
          <p:cNvPr id="3" name="Content Placeholder 2"/>
          <p:cNvSpPr>
            <a:spLocks noGrp="1"/>
          </p:cNvSpPr>
          <p:nvPr>
            <p:ph idx="1"/>
          </p:nvPr>
        </p:nvSpPr>
        <p:spPr/>
        <p:txBody>
          <a:bodyPr/>
          <a:lstStyle/>
          <a:p>
            <a:r>
              <a:rPr lang="en-US" sz="2000" dirty="0" smtClean="0"/>
              <a:t>Central venous pressure is the </a:t>
            </a:r>
            <a:r>
              <a:rPr lang="en-US" sz="2000" u="sng" dirty="0" smtClean="0"/>
              <a:t>most direct way of accessing blood pressure</a:t>
            </a:r>
            <a:r>
              <a:rPr lang="en-US" sz="2000" dirty="0" smtClean="0"/>
              <a:t> but its invasiveness limits its use in routine procedures.</a:t>
            </a:r>
          </a:p>
          <a:p>
            <a:r>
              <a:rPr lang="en-US" sz="2000" dirty="0" smtClean="0"/>
              <a:t>An intravenous catheter is placed in the </a:t>
            </a:r>
            <a:r>
              <a:rPr lang="en-US" sz="2000" u="sng" dirty="0" smtClean="0"/>
              <a:t>cranial vena cava</a:t>
            </a:r>
            <a:r>
              <a:rPr lang="en-US" sz="2000" dirty="0" smtClean="0"/>
              <a:t> via the </a:t>
            </a:r>
            <a:r>
              <a:rPr lang="en-US" sz="2000" u="sng" dirty="0" smtClean="0"/>
              <a:t>external jugular vein</a:t>
            </a:r>
            <a:r>
              <a:rPr lang="en-US" sz="2000" dirty="0" smtClean="0"/>
              <a:t> and a 3-way stopcock is attached.</a:t>
            </a:r>
          </a:p>
          <a:p>
            <a:r>
              <a:rPr lang="en-US" sz="2000" dirty="0" smtClean="0"/>
              <a:t>IV fluids are attached to stopcock and a </a:t>
            </a:r>
            <a:r>
              <a:rPr lang="en-US" sz="2000" u="sng" dirty="0" smtClean="0"/>
              <a:t>manometer</a:t>
            </a:r>
            <a:r>
              <a:rPr lang="en-US" sz="2000" dirty="0" smtClean="0"/>
              <a:t> is used to measure the pressure in the catheter.</a:t>
            </a:r>
          </a:p>
          <a:p>
            <a:r>
              <a:rPr lang="en-US" sz="2000" dirty="0" smtClean="0"/>
              <a:t>Patient must be in </a:t>
            </a:r>
            <a:r>
              <a:rPr lang="en-US" sz="2000" u="sng" dirty="0" smtClean="0"/>
              <a:t>lateral </a:t>
            </a:r>
            <a:r>
              <a:rPr lang="en-US" sz="2000" u="sng" dirty="0" err="1" smtClean="0"/>
              <a:t>recumbency</a:t>
            </a:r>
            <a:r>
              <a:rPr lang="en-US" sz="2000" dirty="0" smtClean="0"/>
              <a:t> and the </a:t>
            </a:r>
            <a:r>
              <a:rPr lang="en-US" sz="2000" b="1" dirty="0" smtClean="0"/>
              <a:t>zero point of the manometer is positioned at the level of the sternum</a:t>
            </a:r>
            <a:r>
              <a:rPr lang="en-US" sz="2000" dirty="0" smtClean="0"/>
              <a:t>.</a:t>
            </a:r>
          </a:p>
          <a:p>
            <a:r>
              <a:rPr lang="en-US" sz="2000" dirty="0" smtClean="0"/>
              <a:t>Three readings are taken and averaged to determine the CVP.</a:t>
            </a:r>
          </a:p>
          <a:p>
            <a:r>
              <a:rPr lang="en-US" sz="2000" dirty="0" smtClean="0"/>
              <a:t>Normal canine CVP ranges between </a:t>
            </a:r>
            <a:r>
              <a:rPr lang="en-US" sz="2000" b="1" dirty="0" smtClean="0"/>
              <a:t>0 – 5 cm of H</a:t>
            </a:r>
            <a:r>
              <a:rPr lang="en-US" sz="2000" b="1" baseline="-25000" dirty="0" smtClean="0"/>
              <a:t>2</a:t>
            </a:r>
            <a:r>
              <a:rPr lang="en-US" sz="2000" b="1" dirty="0" smtClean="0"/>
              <a:t>O</a:t>
            </a:r>
            <a:r>
              <a:rPr lang="en-US" sz="2000" dirty="0" smtClean="0"/>
              <a:t>.</a:t>
            </a:r>
          </a:p>
          <a:p>
            <a:r>
              <a:rPr lang="en-US" sz="2000" dirty="0" smtClean="0"/>
              <a:t>If pressure is consistently increased, </a:t>
            </a:r>
            <a:r>
              <a:rPr lang="en-US" sz="2000" u="sng" dirty="0" smtClean="0"/>
              <a:t>fluid overload</a:t>
            </a:r>
            <a:r>
              <a:rPr lang="en-US" sz="2000" dirty="0" smtClean="0"/>
              <a:t> is suspected.</a:t>
            </a:r>
            <a:endParaRPr lang="en-US" sz="20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p:cNvSpPr>
            <a:spLocks noGrp="1" noChangeArrowheads="1"/>
          </p:cNvSpPr>
          <p:nvPr>
            <p:ph type="title"/>
          </p:nvPr>
        </p:nvSpPr>
        <p:spPr/>
        <p:txBody>
          <a:bodyPr/>
          <a:lstStyle/>
          <a:p>
            <a:r>
              <a:rPr lang="en-US" sz="3200"/>
              <a:t>Fluid Administration Rate Guidelines</a:t>
            </a:r>
          </a:p>
        </p:txBody>
      </p:sp>
      <p:sp>
        <p:nvSpPr>
          <p:cNvPr id="54275" name="Rectangle 3"/>
          <p:cNvSpPr>
            <a:spLocks noGrp="1" noChangeArrowheads="1"/>
          </p:cNvSpPr>
          <p:nvPr>
            <p:ph type="body" idx="1"/>
          </p:nvPr>
        </p:nvSpPr>
        <p:spPr/>
        <p:txBody>
          <a:bodyPr/>
          <a:lstStyle/>
          <a:p>
            <a:pPr>
              <a:lnSpc>
                <a:spcPct val="90000"/>
              </a:lnSpc>
            </a:pPr>
            <a:r>
              <a:rPr lang="en-US" b="1" i="1" dirty="0">
                <a:solidFill>
                  <a:srgbClr val="6600CC"/>
                </a:solidFill>
              </a:rPr>
              <a:t>Maintenance</a:t>
            </a:r>
            <a:r>
              <a:rPr lang="en-US" dirty="0"/>
              <a:t> Fluids: </a:t>
            </a:r>
          </a:p>
          <a:p>
            <a:pPr lvl="1">
              <a:lnSpc>
                <a:spcPct val="90000"/>
              </a:lnSpc>
            </a:pPr>
            <a:r>
              <a:rPr lang="en-US" dirty="0"/>
              <a:t>1ml/#/hr. for large dogs</a:t>
            </a:r>
          </a:p>
          <a:p>
            <a:pPr lvl="1">
              <a:lnSpc>
                <a:spcPct val="90000"/>
              </a:lnSpc>
            </a:pPr>
            <a:r>
              <a:rPr lang="en-US" dirty="0"/>
              <a:t>2ml/#/hr. for small dogs and cats</a:t>
            </a:r>
          </a:p>
          <a:p>
            <a:pPr>
              <a:lnSpc>
                <a:spcPct val="90000"/>
              </a:lnSpc>
            </a:pPr>
            <a:r>
              <a:rPr lang="en-US" b="1" i="1" dirty="0">
                <a:solidFill>
                  <a:srgbClr val="008000"/>
                </a:solidFill>
              </a:rPr>
              <a:t>Anesthesia</a:t>
            </a:r>
            <a:r>
              <a:rPr lang="en-US" dirty="0"/>
              <a:t>:</a:t>
            </a:r>
          </a:p>
          <a:p>
            <a:pPr lvl="1">
              <a:lnSpc>
                <a:spcPct val="90000"/>
              </a:lnSpc>
            </a:pPr>
            <a:r>
              <a:rPr lang="en-US" dirty="0"/>
              <a:t>5ml/#/hr.</a:t>
            </a:r>
          </a:p>
          <a:p>
            <a:pPr>
              <a:lnSpc>
                <a:spcPct val="90000"/>
              </a:lnSpc>
            </a:pPr>
            <a:r>
              <a:rPr lang="en-US" b="1" i="1" dirty="0">
                <a:solidFill>
                  <a:srgbClr val="CC3300"/>
                </a:solidFill>
              </a:rPr>
              <a:t>Shock</a:t>
            </a:r>
            <a:r>
              <a:rPr lang="en-US" dirty="0"/>
              <a:t> Fluids:</a:t>
            </a:r>
          </a:p>
          <a:p>
            <a:pPr lvl="1">
              <a:lnSpc>
                <a:spcPct val="90000"/>
              </a:lnSpc>
            </a:pPr>
            <a:r>
              <a:rPr lang="en-US" dirty="0"/>
              <a:t>40ml/#/hr. for dogs</a:t>
            </a:r>
          </a:p>
          <a:p>
            <a:pPr lvl="1">
              <a:lnSpc>
                <a:spcPct val="90000"/>
              </a:lnSpc>
            </a:pPr>
            <a:r>
              <a:rPr lang="en-US" dirty="0"/>
              <a:t>25ml/#/hr. for cats</a:t>
            </a:r>
          </a:p>
          <a:p>
            <a:pPr lvl="1">
              <a:lnSpc>
                <a:spcPct val="90000"/>
              </a:lnSpc>
            </a:pP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
          <p:cNvSpPr>
            <a:spLocks noGrp="1" noChangeArrowheads="1"/>
          </p:cNvSpPr>
          <p:nvPr>
            <p:ph type="title"/>
          </p:nvPr>
        </p:nvSpPr>
        <p:spPr/>
        <p:txBody>
          <a:bodyPr/>
          <a:lstStyle/>
          <a:p>
            <a:r>
              <a:rPr lang="en-US"/>
              <a:t>Rapid Rehydration</a:t>
            </a:r>
          </a:p>
        </p:txBody>
      </p:sp>
      <p:sp>
        <p:nvSpPr>
          <p:cNvPr id="55299" name="Rectangle 3"/>
          <p:cNvSpPr>
            <a:spLocks noGrp="1" noChangeArrowheads="1"/>
          </p:cNvSpPr>
          <p:nvPr>
            <p:ph type="body" idx="1"/>
          </p:nvPr>
        </p:nvSpPr>
        <p:spPr/>
        <p:txBody>
          <a:bodyPr/>
          <a:lstStyle/>
          <a:p>
            <a:r>
              <a:rPr lang="en-US" dirty="0"/>
              <a:t>Dog: 20ml/# for the 1</a:t>
            </a:r>
            <a:r>
              <a:rPr lang="en-US" baseline="30000" dirty="0"/>
              <a:t>st</a:t>
            </a:r>
            <a:r>
              <a:rPr lang="en-US" dirty="0"/>
              <a:t> hour. Then give the maintenance </a:t>
            </a:r>
            <a:r>
              <a:rPr lang="en-US" dirty="0" smtClean="0"/>
              <a:t>rate.</a:t>
            </a:r>
            <a:endParaRPr lang="en-US" dirty="0"/>
          </a:p>
          <a:p>
            <a:r>
              <a:rPr lang="en-US" dirty="0"/>
              <a:t>Cat: 10ml/# for the 1</a:t>
            </a:r>
            <a:r>
              <a:rPr lang="en-US" baseline="30000" dirty="0"/>
              <a:t>st</a:t>
            </a:r>
            <a:r>
              <a:rPr lang="en-US" dirty="0"/>
              <a:t> hour. Then start the maintenance </a:t>
            </a:r>
            <a:r>
              <a:rPr lang="en-US" dirty="0" smtClean="0"/>
              <a:t>rate.</a:t>
            </a:r>
            <a:endParaRPr lang="en-US" dirty="0"/>
          </a:p>
          <a:p>
            <a:r>
              <a:rPr lang="en-US" dirty="0"/>
              <a:t>Rapid rehydration is used for dehydrated animals (6-7% dehydration) and is a slower pace than the shock rate used for critical patients.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
          <p:cNvSpPr>
            <a:spLocks noGrp="1" noChangeArrowheads="1"/>
          </p:cNvSpPr>
          <p:nvPr>
            <p:ph type="title"/>
          </p:nvPr>
        </p:nvSpPr>
        <p:spPr/>
        <p:txBody>
          <a:bodyPr/>
          <a:lstStyle/>
          <a:p>
            <a:pPr algn="ctr"/>
            <a:r>
              <a:rPr lang="en-US" sz="3200" dirty="0" smtClean="0"/>
              <a:t>RVT’s Role </a:t>
            </a:r>
            <a:r>
              <a:rPr lang="en-US" sz="3200" dirty="0"/>
              <a:t>in </a:t>
            </a:r>
            <a:br>
              <a:rPr lang="en-US" sz="3200" dirty="0"/>
            </a:br>
            <a:r>
              <a:rPr lang="en-US" sz="3200" dirty="0"/>
              <a:t>Fluid Therapy Maintenance</a:t>
            </a:r>
          </a:p>
        </p:txBody>
      </p:sp>
      <p:sp>
        <p:nvSpPr>
          <p:cNvPr id="58371" name="Rectangle 3"/>
          <p:cNvSpPr>
            <a:spLocks noGrp="1" noChangeArrowheads="1"/>
          </p:cNvSpPr>
          <p:nvPr>
            <p:ph type="body" idx="1"/>
          </p:nvPr>
        </p:nvSpPr>
        <p:spPr/>
        <p:txBody>
          <a:bodyPr/>
          <a:lstStyle/>
          <a:p>
            <a:pPr>
              <a:lnSpc>
                <a:spcPct val="90000"/>
              </a:lnSpc>
            </a:pPr>
            <a:r>
              <a:rPr lang="en-US" dirty="0"/>
              <a:t>Be familiar with the various types of IV fluids</a:t>
            </a:r>
          </a:p>
          <a:p>
            <a:pPr>
              <a:lnSpc>
                <a:spcPct val="90000"/>
              </a:lnSpc>
            </a:pPr>
            <a:r>
              <a:rPr lang="en-US" dirty="0"/>
              <a:t>Know how to calculate fluid administration</a:t>
            </a:r>
          </a:p>
          <a:p>
            <a:pPr>
              <a:lnSpc>
                <a:spcPct val="90000"/>
              </a:lnSpc>
            </a:pPr>
            <a:r>
              <a:rPr lang="en-US" dirty="0" smtClean="0"/>
              <a:t>Be able to recognize </a:t>
            </a:r>
            <a:r>
              <a:rPr lang="en-US" dirty="0"/>
              <a:t>signs of potential fluid overload</a:t>
            </a:r>
          </a:p>
          <a:p>
            <a:pPr>
              <a:lnSpc>
                <a:spcPct val="90000"/>
              </a:lnSpc>
            </a:pPr>
            <a:r>
              <a:rPr lang="en-US" dirty="0" smtClean="0"/>
              <a:t>Measure </a:t>
            </a:r>
            <a:r>
              <a:rPr lang="en-US" dirty="0"/>
              <a:t>and </a:t>
            </a:r>
            <a:r>
              <a:rPr lang="en-US" dirty="0" smtClean="0"/>
              <a:t>monitor </a:t>
            </a:r>
            <a:r>
              <a:rPr lang="en-US" dirty="0"/>
              <a:t>a patient’s urinary output and diarrhea output</a:t>
            </a:r>
          </a:p>
          <a:p>
            <a:pPr>
              <a:lnSpc>
                <a:spcPct val="90000"/>
              </a:lnSpc>
            </a:pPr>
            <a:r>
              <a:rPr lang="en-US" dirty="0" smtClean="0"/>
              <a:t>Know </a:t>
            </a:r>
            <a:r>
              <a:rPr lang="en-US" dirty="0"/>
              <a:t>how to properly place catheters</a:t>
            </a:r>
          </a:p>
          <a:p>
            <a:pPr>
              <a:lnSpc>
                <a:spcPct val="90000"/>
              </a:lnSpc>
            </a:pPr>
            <a:r>
              <a:rPr lang="en-US" dirty="0"/>
              <a:t>Be familiar with IV pumps and drip sets</a:t>
            </a:r>
          </a:p>
          <a:p>
            <a:pPr>
              <a:lnSpc>
                <a:spcPct val="90000"/>
              </a:lnSpc>
            </a:pPr>
            <a:r>
              <a:rPr lang="en-US" dirty="0"/>
              <a:t>Ask questions!</a:t>
            </a:r>
          </a:p>
          <a:p>
            <a:pPr>
              <a:lnSpc>
                <a:spcPct val="90000"/>
              </a:lnSpc>
            </a:pP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AutoShape 4"/>
          <p:cNvSpPr>
            <a:spLocks noGrp="1" noChangeArrowheads="1"/>
          </p:cNvSpPr>
          <p:nvPr>
            <p:ph type="title"/>
          </p:nvPr>
        </p:nvSpPr>
        <p:spPr>
          <a:xfrm>
            <a:off x="609600" y="228600"/>
            <a:ext cx="9677400" cy="1905000"/>
          </a:xfrm>
        </p:spPr>
        <p:txBody>
          <a:bodyPr/>
          <a:lstStyle/>
          <a:p>
            <a:r>
              <a:rPr lang="en-US" sz="2800" dirty="0"/>
              <a:t>The technician’s role in clinically assessing the patient is important in making appropriate </a:t>
            </a:r>
            <a:r>
              <a:rPr lang="en-US" sz="2800" dirty="0" smtClean="0"/>
              <a:t>adjustments in the administration of fluids.</a:t>
            </a:r>
            <a:endParaRPr lang="en-US"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p:cNvSpPr>
            <a:spLocks noGrp="1" noChangeArrowheads="1"/>
          </p:cNvSpPr>
          <p:nvPr>
            <p:ph type="title"/>
          </p:nvPr>
        </p:nvSpPr>
        <p:spPr/>
        <p:txBody>
          <a:bodyPr/>
          <a:lstStyle/>
          <a:p>
            <a:r>
              <a:rPr lang="en-US"/>
              <a:t>Fluid Losses</a:t>
            </a:r>
          </a:p>
        </p:txBody>
      </p:sp>
      <p:sp>
        <p:nvSpPr>
          <p:cNvPr id="30723" name="Rectangle 3"/>
          <p:cNvSpPr>
            <a:spLocks noGrp="1" noChangeArrowheads="1"/>
          </p:cNvSpPr>
          <p:nvPr>
            <p:ph type="body" sz="half" idx="1"/>
          </p:nvPr>
        </p:nvSpPr>
        <p:spPr>
          <a:xfrm>
            <a:off x="838200" y="3352800"/>
            <a:ext cx="3770313" cy="3724275"/>
          </a:xfrm>
        </p:spPr>
        <p:txBody>
          <a:bodyPr/>
          <a:lstStyle/>
          <a:p>
            <a:pPr marL="457200" indent="-457200">
              <a:buAutoNum type="alphaUcPeriod"/>
            </a:pPr>
            <a:r>
              <a:rPr lang="en-US" sz="2400" b="1" dirty="0" smtClean="0">
                <a:solidFill>
                  <a:srgbClr val="0000FF"/>
                </a:solidFill>
              </a:rPr>
              <a:t>Sensible losses  </a:t>
            </a:r>
            <a:r>
              <a:rPr lang="en-US" sz="2000" b="1" i="1" dirty="0" smtClean="0">
                <a:solidFill>
                  <a:srgbClr val="0000FF"/>
                </a:solidFill>
              </a:rPr>
              <a:t>(measurable losses)</a:t>
            </a:r>
            <a:endParaRPr lang="en-US" sz="2400" b="1" i="1" dirty="0">
              <a:solidFill>
                <a:srgbClr val="0000FF"/>
              </a:solidFill>
            </a:endParaRPr>
          </a:p>
          <a:p>
            <a:pPr marL="838200" lvl="1" indent="-381000"/>
            <a:r>
              <a:rPr lang="en-US" sz="2000" b="1" dirty="0" smtClean="0">
                <a:solidFill>
                  <a:srgbClr val="0000FF"/>
                </a:solidFill>
              </a:rPr>
              <a:t>Urine </a:t>
            </a:r>
            <a:r>
              <a:rPr lang="en-US" sz="2000" b="1" dirty="0">
                <a:solidFill>
                  <a:srgbClr val="0000FF"/>
                </a:solidFill>
              </a:rPr>
              <a:t>output</a:t>
            </a:r>
          </a:p>
          <a:p>
            <a:pPr marL="838200" lvl="1" indent="-381000"/>
            <a:endParaRPr lang="en-US" sz="800" b="1" dirty="0">
              <a:solidFill>
                <a:srgbClr val="0000FF"/>
              </a:solidFill>
            </a:endParaRPr>
          </a:p>
          <a:p>
            <a:pPr marL="457200" indent="-457200">
              <a:buNone/>
            </a:pPr>
            <a:r>
              <a:rPr lang="en-US" sz="2400" dirty="0" smtClean="0">
                <a:solidFill>
                  <a:srgbClr val="0000FF"/>
                </a:solidFill>
              </a:rPr>
              <a:t>B. </a:t>
            </a:r>
            <a:r>
              <a:rPr lang="en-US" sz="2400" b="1" dirty="0" smtClean="0">
                <a:solidFill>
                  <a:srgbClr val="0000FF"/>
                </a:solidFill>
              </a:rPr>
              <a:t>Insensible </a:t>
            </a:r>
            <a:r>
              <a:rPr lang="en-US" sz="2400" b="1" dirty="0">
                <a:solidFill>
                  <a:srgbClr val="0000FF"/>
                </a:solidFill>
              </a:rPr>
              <a:t>losses </a:t>
            </a:r>
            <a:r>
              <a:rPr lang="en-US" sz="2000" b="1" i="1" dirty="0" smtClean="0">
                <a:solidFill>
                  <a:srgbClr val="0000FF"/>
                </a:solidFill>
              </a:rPr>
              <a:t>(inevitable losses)</a:t>
            </a:r>
            <a:endParaRPr lang="en-US" sz="2400" b="1" i="1" dirty="0">
              <a:solidFill>
                <a:srgbClr val="0000FF"/>
              </a:solidFill>
            </a:endParaRPr>
          </a:p>
          <a:p>
            <a:pPr marL="838200" lvl="1" indent="-381000"/>
            <a:r>
              <a:rPr lang="en-US" sz="2000" b="1" dirty="0" smtClean="0">
                <a:solidFill>
                  <a:srgbClr val="0000FF"/>
                </a:solidFill>
              </a:rPr>
              <a:t>Feces</a:t>
            </a:r>
          </a:p>
          <a:p>
            <a:pPr marL="838200" lvl="1" indent="-381000"/>
            <a:r>
              <a:rPr lang="en-US" sz="2000" b="1" dirty="0" smtClean="0">
                <a:solidFill>
                  <a:srgbClr val="0000FF"/>
                </a:solidFill>
              </a:rPr>
              <a:t>Respiration</a:t>
            </a:r>
          </a:p>
          <a:p>
            <a:pPr marL="838200" lvl="1" indent="-381000"/>
            <a:r>
              <a:rPr lang="en-US" sz="2000" b="1" dirty="0" err="1" smtClean="0">
                <a:solidFill>
                  <a:srgbClr val="0000FF"/>
                </a:solidFill>
              </a:rPr>
              <a:t>Cutaneous</a:t>
            </a:r>
            <a:r>
              <a:rPr lang="en-US" sz="2000" b="1" dirty="0" smtClean="0">
                <a:solidFill>
                  <a:srgbClr val="0000FF"/>
                </a:solidFill>
              </a:rPr>
              <a:t> losses</a:t>
            </a:r>
            <a:endParaRPr lang="en-US" sz="2000" b="1" dirty="0">
              <a:solidFill>
                <a:srgbClr val="0000FF"/>
              </a:solidFill>
            </a:endParaRPr>
          </a:p>
          <a:p>
            <a:pPr marL="838200" lvl="1" indent="-381000"/>
            <a:endParaRPr lang="en-US" sz="2000" b="1" dirty="0">
              <a:solidFill>
                <a:srgbClr val="0000FF"/>
              </a:solidFill>
            </a:endParaRPr>
          </a:p>
          <a:p>
            <a:pPr marL="838200" lvl="1" indent="-381000"/>
            <a:endParaRPr lang="en-US" sz="2000" b="1" dirty="0"/>
          </a:p>
          <a:p>
            <a:pPr marL="838200" lvl="1" indent="-381000"/>
            <a:endParaRPr lang="en-US" sz="2000" dirty="0"/>
          </a:p>
          <a:p>
            <a:pPr marL="457200" indent="-457200"/>
            <a:endParaRPr lang="en-US" sz="2400" dirty="0"/>
          </a:p>
          <a:p>
            <a:pPr marL="457200" indent="-457200"/>
            <a:endParaRPr lang="en-US" sz="2400" dirty="0"/>
          </a:p>
          <a:p>
            <a:pPr marL="457200" indent="-457200"/>
            <a:endParaRPr lang="en-US" sz="2400" dirty="0"/>
          </a:p>
        </p:txBody>
      </p:sp>
      <p:sp>
        <p:nvSpPr>
          <p:cNvPr id="30725" name="Text Box 5"/>
          <p:cNvSpPr txBox="1">
            <a:spLocks noChangeArrowheads="1"/>
          </p:cNvSpPr>
          <p:nvPr/>
        </p:nvSpPr>
        <p:spPr bwMode="auto">
          <a:xfrm>
            <a:off x="228600" y="2514600"/>
            <a:ext cx="3886200" cy="830997"/>
          </a:xfrm>
          <a:prstGeom prst="rect">
            <a:avLst/>
          </a:prstGeom>
          <a:noFill/>
          <a:ln w="9525">
            <a:noFill/>
            <a:miter lim="800000"/>
            <a:headEnd/>
            <a:tailEnd/>
          </a:ln>
          <a:effectLst/>
        </p:spPr>
        <p:txBody>
          <a:bodyPr>
            <a:spAutoFit/>
          </a:bodyPr>
          <a:lstStyle/>
          <a:p>
            <a:pPr algn="ctr">
              <a:spcBef>
                <a:spcPct val="50000"/>
              </a:spcBef>
            </a:pPr>
            <a:r>
              <a:rPr lang="en-US" sz="2400" b="1" dirty="0" smtClean="0">
                <a:solidFill>
                  <a:srgbClr val="000000"/>
                </a:solidFill>
                <a:latin typeface="Arial" charset="0"/>
              </a:rPr>
              <a:t>Daily </a:t>
            </a:r>
            <a:r>
              <a:rPr lang="en-US" sz="2400" b="1" dirty="0">
                <a:solidFill>
                  <a:srgbClr val="000000"/>
                </a:solidFill>
                <a:latin typeface="Arial" charset="0"/>
              </a:rPr>
              <a:t>Maintenance Requirements </a:t>
            </a:r>
          </a:p>
        </p:txBody>
      </p:sp>
      <p:sp>
        <p:nvSpPr>
          <p:cNvPr id="30726" name="Text Box 6"/>
          <p:cNvSpPr txBox="1">
            <a:spLocks noChangeArrowheads="1"/>
          </p:cNvSpPr>
          <p:nvPr/>
        </p:nvSpPr>
        <p:spPr bwMode="auto">
          <a:xfrm>
            <a:off x="4114800" y="2590800"/>
            <a:ext cx="4038600" cy="457200"/>
          </a:xfrm>
          <a:prstGeom prst="rect">
            <a:avLst/>
          </a:prstGeom>
          <a:noFill/>
          <a:ln w="9525">
            <a:noFill/>
            <a:miter lim="800000"/>
            <a:headEnd/>
            <a:tailEnd/>
          </a:ln>
          <a:effectLst/>
        </p:spPr>
        <p:txBody>
          <a:bodyPr wrap="square">
            <a:spAutoFit/>
          </a:bodyPr>
          <a:lstStyle/>
          <a:p>
            <a:pPr algn="ctr">
              <a:spcBef>
                <a:spcPct val="50000"/>
              </a:spcBef>
            </a:pPr>
            <a:r>
              <a:rPr lang="en-US" sz="2400" b="1" dirty="0" smtClean="0">
                <a:solidFill>
                  <a:srgbClr val="000000"/>
                </a:solidFill>
                <a:latin typeface="Arial" charset="0"/>
              </a:rPr>
              <a:t>Ongoing </a:t>
            </a:r>
            <a:r>
              <a:rPr lang="en-US" sz="2400" b="1" dirty="0">
                <a:solidFill>
                  <a:srgbClr val="000000"/>
                </a:solidFill>
                <a:latin typeface="Arial" charset="0"/>
              </a:rPr>
              <a:t>Problems</a:t>
            </a:r>
          </a:p>
        </p:txBody>
      </p:sp>
      <p:sp>
        <p:nvSpPr>
          <p:cNvPr id="30728" name="Rectangle 8"/>
          <p:cNvSpPr>
            <a:spLocks noGrp="1" noChangeArrowheads="1"/>
          </p:cNvSpPr>
          <p:nvPr>
            <p:ph type="body" sz="half" idx="2"/>
          </p:nvPr>
        </p:nvSpPr>
        <p:spPr>
          <a:xfrm>
            <a:off x="4724400" y="3352800"/>
            <a:ext cx="3770313" cy="3724275"/>
          </a:xfrm>
        </p:spPr>
        <p:txBody>
          <a:bodyPr/>
          <a:lstStyle/>
          <a:p>
            <a:pPr>
              <a:buNone/>
            </a:pPr>
            <a:r>
              <a:rPr lang="en-US" sz="2400" dirty="0" smtClean="0">
                <a:solidFill>
                  <a:srgbClr val="336600"/>
                </a:solidFill>
              </a:rPr>
              <a:t>A. </a:t>
            </a:r>
            <a:r>
              <a:rPr lang="en-US" sz="2400" b="1" dirty="0" smtClean="0">
                <a:solidFill>
                  <a:srgbClr val="336600"/>
                </a:solidFill>
              </a:rPr>
              <a:t>Contemporary </a:t>
            </a:r>
            <a:r>
              <a:rPr lang="en-US" sz="2400" b="1" dirty="0">
                <a:solidFill>
                  <a:srgbClr val="336600"/>
                </a:solidFill>
              </a:rPr>
              <a:t>losses</a:t>
            </a:r>
          </a:p>
          <a:p>
            <a:pPr lvl="1"/>
            <a:r>
              <a:rPr lang="en-US" sz="2000" b="1" dirty="0">
                <a:solidFill>
                  <a:srgbClr val="336600"/>
                </a:solidFill>
              </a:rPr>
              <a:t>Vomiting</a:t>
            </a:r>
          </a:p>
          <a:p>
            <a:pPr lvl="1"/>
            <a:r>
              <a:rPr lang="en-US" sz="2000" b="1" dirty="0">
                <a:solidFill>
                  <a:srgbClr val="336600"/>
                </a:solidFill>
              </a:rPr>
              <a:t>Diarrhea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CIMG0026"/>
          <p:cNvPicPr>
            <a:picLocks noChangeAspect="1" noChangeArrowheads="1"/>
          </p:cNvPicPr>
          <p:nvPr/>
        </p:nvPicPr>
        <p:blipFill>
          <a:blip r:embed="rId2" cstate="print"/>
          <a:srcRect/>
          <a:stretch>
            <a:fillRect/>
          </a:stretch>
        </p:blipFill>
        <p:spPr bwMode="auto">
          <a:xfrm>
            <a:off x="0" y="0"/>
            <a:ext cx="4692650" cy="6858000"/>
          </a:xfrm>
          <a:prstGeom prst="rect">
            <a:avLst/>
          </a:prstGeom>
          <a:noFill/>
        </p:spPr>
      </p:pic>
      <p:pic>
        <p:nvPicPr>
          <p:cNvPr id="61446" name="Picture 6" descr="CIMG0033"/>
          <p:cNvPicPr>
            <a:picLocks noChangeAspect="1" noChangeArrowheads="1"/>
          </p:cNvPicPr>
          <p:nvPr/>
        </p:nvPicPr>
        <p:blipFill>
          <a:blip r:embed="rId3" cstate="print"/>
          <a:srcRect/>
          <a:stretch>
            <a:fillRect/>
          </a:stretch>
        </p:blipFill>
        <p:spPr bwMode="auto">
          <a:xfrm>
            <a:off x="4876800" y="1752600"/>
            <a:ext cx="4076700" cy="4914900"/>
          </a:xfrm>
          <a:prstGeom prst="rect">
            <a:avLst/>
          </a:prstGeom>
          <a:noFill/>
        </p:spPr>
      </p:pic>
      <p:sp>
        <p:nvSpPr>
          <p:cNvPr id="61447" name="Text Box 7"/>
          <p:cNvSpPr txBox="1">
            <a:spLocks noChangeArrowheads="1"/>
          </p:cNvSpPr>
          <p:nvPr/>
        </p:nvSpPr>
        <p:spPr bwMode="auto">
          <a:xfrm>
            <a:off x="4876800" y="1219200"/>
            <a:ext cx="4114800" cy="457200"/>
          </a:xfrm>
          <a:prstGeom prst="rect">
            <a:avLst/>
          </a:prstGeom>
          <a:noFill/>
          <a:ln w="9525">
            <a:noFill/>
            <a:miter lim="800000"/>
            <a:headEnd/>
            <a:tailEnd/>
          </a:ln>
          <a:effectLst/>
        </p:spPr>
        <p:txBody>
          <a:bodyPr>
            <a:spAutoFit/>
          </a:bodyPr>
          <a:lstStyle/>
          <a:p>
            <a:pPr>
              <a:spcBef>
                <a:spcPct val="50000"/>
              </a:spcBef>
            </a:pPr>
            <a:r>
              <a:rPr lang="en-US" sz="2400" b="1">
                <a:latin typeface="Arial" charset="0"/>
              </a:rPr>
              <a:t>INSIDE OF THE IV PUMP</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descr="CIMG0038"/>
          <p:cNvPicPr>
            <a:picLocks noChangeAspect="1" noChangeArrowheads="1"/>
          </p:cNvPicPr>
          <p:nvPr/>
        </p:nvPicPr>
        <p:blipFill>
          <a:blip r:embed="rId2" cstate="print"/>
          <a:srcRect/>
          <a:stretch>
            <a:fillRect/>
          </a:stretch>
        </p:blipFill>
        <p:spPr bwMode="auto">
          <a:xfrm>
            <a:off x="304800" y="152400"/>
            <a:ext cx="4370388" cy="6400800"/>
          </a:xfrm>
          <a:prstGeom prst="rect">
            <a:avLst/>
          </a:prstGeom>
          <a:noFill/>
        </p:spPr>
      </p:pic>
      <p:sp>
        <p:nvSpPr>
          <p:cNvPr id="65541" name="Text Box 5"/>
          <p:cNvSpPr txBox="1">
            <a:spLocks noChangeArrowheads="1"/>
          </p:cNvSpPr>
          <p:nvPr/>
        </p:nvSpPr>
        <p:spPr bwMode="auto">
          <a:xfrm>
            <a:off x="4800600" y="990600"/>
            <a:ext cx="4191000" cy="457200"/>
          </a:xfrm>
          <a:prstGeom prst="rect">
            <a:avLst/>
          </a:prstGeom>
          <a:noFill/>
          <a:ln w="9525">
            <a:noFill/>
            <a:miter lim="800000"/>
            <a:headEnd/>
            <a:tailEnd/>
          </a:ln>
          <a:effectLst/>
        </p:spPr>
        <p:txBody>
          <a:bodyPr>
            <a:spAutoFit/>
          </a:bodyPr>
          <a:lstStyle/>
          <a:p>
            <a:pPr>
              <a:spcBef>
                <a:spcPct val="50000"/>
              </a:spcBef>
            </a:pPr>
            <a:r>
              <a:rPr lang="en-US" sz="2400" b="1">
                <a:latin typeface="Arial" charset="0"/>
              </a:rPr>
              <a:t>IV LINE ATTACHES HERE</a:t>
            </a:r>
          </a:p>
        </p:txBody>
      </p:sp>
      <p:sp>
        <p:nvSpPr>
          <p:cNvPr id="65542" name="Line 6"/>
          <p:cNvSpPr>
            <a:spLocks noChangeShapeType="1"/>
          </p:cNvSpPr>
          <p:nvPr/>
        </p:nvSpPr>
        <p:spPr bwMode="auto">
          <a:xfrm flipH="1">
            <a:off x="3124200" y="1371600"/>
            <a:ext cx="1752600" cy="1143000"/>
          </a:xfrm>
          <a:prstGeom prst="line">
            <a:avLst/>
          </a:prstGeom>
          <a:noFill/>
          <a:ln w="28575">
            <a:solidFill>
              <a:srgbClr val="000000"/>
            </a:solidFill>
            <a:round/>
            <a:headEnd/>
            <a:tailEnd type="triangle" w="lg" len="lg"/>
          </a:ln>
          <a:effectLst/>
        </p:spPr>
        <p:txBody>
          <a:bodyPr/>
          <a:lstStyle/>
          <a:p>
            <a:endParaRPr lang="en-US"/>
          </a:p>
        </p:txBody>
      </p:sp>
      <p:sp>
        <p:nvSpPr>
          <p:cNvPr id="65543" name="Text Box 7"/>
          <p:cNvSpPr txBox="1">
            <a:spLocks noChangeArrowheads="1"/>
          </p:cNvSpPr>
          <p:nvPr/>
        </p:nvSpPr>
        <p:spPr bwMode="auto">
          <a:xfrm>
            <a:off x="4953000" y="5257800"/>
            <a:ext cx="2209800" cy="822325"/>
          </a:xfrm>
          <a:prstGeom prst="rect">
            <a:avLst/>
          </a:prstGeom>
          <a:noFill/>
          <a:ln w="9525">
            <a:noFill/>
            <a:miter lim="800000"/>
            <a:headEnd/>
            <a:tailEnd/>
          </a:ln>
          <a:effectLst/>
        </p:spPr>
        <p:txBody>
          <a:bodyPr>
            <a:spAutoFit/>
          </a:bodyPr>
          <a:lstStyle/>
          <a:p>
            <a:pPr>
              <a:spcBef>
                <a:spcPct val="50000"/>
              </a:spcBef>
            </a:pPr>
            <a:r>
              <a:rPr lang="en-US" sz="2400" b="1">
                <a:latin typeface="Arial" charset="0"/>
              </a:rPr>
              <a:t>DRIP CHAMBER</a:t>
            </a:r>
          </a:p>
        </p:txBody>
      </p:sp>
      <p:sp>
        <p:nvSpPr>
          <p:cNvPr id="65544" name="Text Box 8"/>
          <p:cNvSpPr txBox="1">
            <a:spLocks noChangeArrowheads="1"/>
          </p:cNvSpPr>
          <p:nvPr/>
        </p:nvSpPr>
        <p:spPr bwMode="auto">
          <a:xfrm>
            <a:off x="4648200" y="2971800"/>
            <a:ext cx="3962400" cy="457200"/>
          </a:xfrm>
          <a:prstGeom prst="rect">
            <a:avLst/>
          </a:prstGeom>
          <a:noFill/>
          <a:ln w="9525">
            <a:noFill/>
            <a:miter lim="800000"/>
            <a:headEnd/>
            <a:tailEnd/>
          </a:ln>
          <a:effectLst/>
        </p:spPr>
        <p:txBody>
          <a:bodyPr>
            <a:spAutoFit/>
          </a:bodyPr>
          <a:lstStyle/>
          <a:p>
            <a:pPr>
              <a:spcBef>
                <a:spcPct val="50000"/>
              </a:spcBef>
            </a:pPr>
            <a:r>
              <a:rPr lang="en-US" sz="2400" b="1">
                <a:latin typeface="Arial" charset="0"/>
              </a:rPr>
              <a:t>AIR VENT CAP</a:t>
            </a:r>
          </a:p>
        </p:txBody>
      </p:sp>
      <p:sp>
        <p:nvSpPr>
          <p:cNvPr id="65545" name="Line 9"/>
          <p:cNvSpPr>
            <a:spLocks noChangeShapeType="1"/>
          </p:cNvSpPr>
          <p:nvPr/>
        </p:nvSpPr>
        <p:spPr bwMode="auto">
          <a:xfrm flipH="1">
            <a:off x="3124200" y="3352800"/>
            <a:ext cx="1752600" cy="228600"/>
          </a:xfrm>
          <a:prstGeom prst="line">
            <a:avLst/>
          </a:prstGeom>
          <a:noFill/>
          <a:ln w="28575">
            <a:solidFill>
              <a:srgbClr val="000000"/>
            </a:solidFill>
            <a:round/>
            <a:headEnd/>
            <a:tailEnd type="triangle" w="lg" len="lg"/>
          </a:ln>
          <a:effectLst/>
        </p:spPr>
        <p:txBody>
          <a:bodyPr/>
          <a:lstStyle/>
          <a:p>
            <a:endParaRPr lang="en-US"/>
          </a:p>
        </p:txBody>
      </p:sp>
      <p:sp>
        <p:nvSpPr>
          <p:cNvPr id="65546" name="Line 10"/>
          <p:cNvSpPr>
            <a:spLocks noChangeShapeType="1"/>
          </p:cNvSpPr>
          <p:nvPr/>
        </p:nvSpPr>
        <p:spPr bwMode="auto">
          <a:xfrm flipH="1" flipV="1">
            <a:off x="2895600" y="4800600"/>
            <a:ext cx="2057400" cy="685800"/>
          </a:xfrm>
          <a:prstGeom prst="line">
            <a:avLst/>
          </a:prstGeom>
          <a:noFill/>
          <a:ln w="28575">
            <a:solidFill>
              <a:srgbClr val="000000"/>
            </a:solidFill>
            <a:round/>
            <a:headEnd/>
            <a:tailEnd type="triangle" w="lg" len="lg"/>
          </a:ln>
          <a:effectLst/>
        </p:spPr>
        <p:txBody>
          <a:bodyPr/>
          <a:lstStyle/>
          <a:p>
            <a:endParaRPr lang="en-US"/>
          </a:p>
        </p:txBody>
      </p:sp>
      <p:sp>
        <p:nvSpPr>
          <p:cNvPr id="65547" name="Text Box 11"/>
          <p:cNvSpPr txBox="1">
            <a:spLocks noChangeArrowheads="1"/>
          </p:cNvSpPr>
          <p:nvPr/>
        </p:nvSpPr>
        <p:spPr bwMode="auto">
          <a:xfrm>
            <a:off x="4876800" y="228600"/>
            <a:ext cx="4038600" cy="457200"/>
          </a:xfrm>
          <a:prstGeom prst="rect">
            <a:avLst/>
          </a:prstGeom>
          <a:noFill/>
          <a:ln w="9525">
            <a:noFill/>
            <a:miter lim="800000"/>
            <a:headEnd/>
            <a:tailEnd/>
          </a:ln>
          <a:effectLst/>
        </p:spPr>
        <p:txBody>
          <a:bodyPr>
            <a:spAutoFit/>
          </a:bodyPr>
          <a:lstStyle/>
          <a:p>
            <a:pPr>
              <a:spcBef>
                <a:spcPct val="50000"/>
              </a:spcBef>
            </a:pPr>
            <a:r>
              <a:rPr lang="en-US" sz="2400" b="1">
                <a:latin typeface="Arial" charset="0"/>
              </a:rPr>
              <a:t>IV BAG OF FLUIDS</a:t>
            </a:r>
          </a:p>
        </p:txBody>
      </p:sp>
      <p:sp>
        <p:nvSpPr>
          <p:cNvPr id="65548" name="Line 12"/>
          <p:cNvSpPr>
            <a:spLocks noChangeShapeType="1"/>
          </p:cNvSpPr>
          <p:nvPr/>
        </p:nvSpPr>
        <p:spPr bwMode="auto">
          <a:xfrm flipH="1">
            <a:off x="3886200" y="457200"/>
            <a:ext cx="990600" cy="0"/>
          </a:xfrm>
          <a:prstGeom prst="line">
            <a:avLst/>
          </a:prstGeom>
          <a:noFill/>
          <a:ln w="28575">
            <a:solidFill>
              <a:srgbClr val="000000"/>
            </a:solidFill>
            <a:round/>
            <a:headEnd/>
            <a:tailEnd type="triangle" w="lg" len="lg"/>
          </a:ln>
          <a:effectLst/>
        </p:spPr>
        <p:txBody>
          <a:bodyPr/>
          <a:lstStyle/>
          <a:p>
            <a:endParaRPr lang="en-US"/>
          </a:p>
        </p:txBody>
      </p:sp>
      <p:sp>
        <p:nvSpPr>
          <p:cNvPr id="65549" name="Text Box 13"/>
          <p:cNvSpPr txBox="1">
            <a:spLocks noChangeArrowheads="1"/>
          </p:cNvSpPr>
          <p:nvPr/>
        </p:nvSpPr>
        <p:spPr bwMode="auto">
          <a:xfrm>
            <a:off x="4724400" y="3581400"/>
            <a:ext cx="4191000" cy="1552575"/>
          </a:xfrm>
          <a:prstGeom prst="rect">
            <a:avLst/>
          </a:prstGeom>
          <a:noFill/>
          <a:ln w="9525">
            <a:noFill/>
            <a:miter lim="800000"/>
            <a:headEnd/>
            <a:tailEnd/>
          </a:ln>
          <a:effectLst/>
        </p:spPr>
        <p:txBody>
          <a:bodyPr>
            <a:spAutoFit/>
          </a:bodyPr>
          <a:lstStyle/>
          <a:p>
            <a:pPr>
              <a:spcBef>
                <a:spcPct val="50000"/>
              </a:spcBef>
            </a:pPr>
            <a:r>
              <a:rPr lang="en-US" sz="2400" b="1">
                <a:solidFill>
                  <a:srgbClr val="003300"/>
                </a:solidFill>
                <a:latin typeface="Arial" charset="0"/>
              </a:rPr>
              <a:t>YOU CAN ACTUALLY SEE THE DROPS WHEN MANUALLY CALCULATING FLUID RATES HERE.</a:t>
            </a:r>
          </a:p>
        </p:txBody>
      </p:sp>
      <p:sp>
        <p:nvSpPr>
          <p:cNvPr id="65550" name="Line 14"/>
          <p:cNvSpPr>
            <a:spLocks noChangeShapeType="1"/>
          </p:cNvSpPr>
          <p:nvPr/>
        </p:nvSpPr>
        <p:spPr bwMode="auto">
          <a:xfrm flipH="1" flipV="1">
            <a:off x="2590800" y="4419600"/>
            <a:ext cx="2133600" cy="76200"/>
          </a:xfrm>
          <a:prstGeom prst="line">
            <a:avLst/>
          </a:prstGeom>
          <a:noFill/>
          <a:ln w="28575">
            <a:solidFill>
              <a:srgbClr val="003300"/>
            </a:solidFill>
            <a:round/>
            <a:headEnd/>
            <a:tailEnd type="triangle" w="lg" len="lg"/>
          </a:ln>
          <a:effectLst/>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5" descr="IV-line-to-fluid-200x150"/>
          <p:cNvPicPr>
            <a:picLocks noChangeAspect="1" noChangeArrowheads="1"/>
          </p:cNvPicPr>
          <p:nvPr/>
        </p:nvPicPr>
        <p:blipFill>
          <a:blip r:embed="rId2" cstate="print"/>
          <a:srcRect/>
          <a:stretch>
            <a:fillRect/>
          </a:stretch>
        </p:blipFill>
        <p:spPr bwMode="auto">
          <a:xfrm>
            <a:off x="2743200" y="228600"/>
            <a:ext cx="6134100" cy="4600575"/>
          </a:xfrm>
          <a:prstGeom prst="rect">
            <a:avLst/>
          </a:prstGeom>
          <a:noFill/>
        </p:spPr>
      </p:pic>
      <p:sp>
        <p:nvSpPr>
          <p:cNvPr id="66566" name="Text Box 6"/>
          <p:cNvSpPr txBox="1">
            <a:spLocks noChangeArrowheads="1"/>
          </p:cNvSpPr>
          <p:nvPr/>
        </p:nvSpPr>
        <p:spPr bwMode="auto">
          <a:xfrm>
            <a:off x="381000" y="685800"/>
            <a:ext cx="2362200" cy="5751513"/>
          </a:xfrm>
          <a:prstGeom prst="rect">
            <a:avLst/>
          </a:prstGeom>
          <a:noFill/>
          <a:ln w="9525">
            <a:noFill/>
            <a:miter lim="800000"/>
            <a:headEnd/>
            <a:tailEnd/>
          </a:ln>
          <a:effectLst/>
        </p:spPr>
        <p:txBody>
          <a:bodyPr>
            <a:spAutoFit/>
          </a:bodyPr>
          <a:lstStyle/>
          <a:p>
            <a:pPr>
              <a:spcBef>
                <a:spcPct val="50000"/>
              </a:spcBef>
            </a:pPr>
            <a:r>
              <a:rPr lang="en-US" sz="2400" b="1">
                <a:solidFill>
                  <a:srgbClr val="000000"/>
                </a:solidFill>
                <a:latin typeface="Arial" charset="0"/>
              </a:rPr>
              <a:t>THE ROLLER CLAMP</a:t>
            </a:r>
          </a:p>
          <a:p>
            <a:pPr>
              <a:spcBef>
                <a:spcPct val="50000"/>
              </a:spcBef>
            </a:pPr>
            <a:endParaRPr lang="en-US" sz="2400" b="1">
              <a:solidFill>
                <a:srgbClr val="000000"/>
              </a:solidFill>
              <a:latin typeface="Arial" charset="0"/>
            </a:endParaRPr>
          </a:p>
          <a:p>
            <a:pPr>
              <a:spcBef>
                <a:spcPct val="50000"/>
              </a:spcBef>
            </a:pPr>
            <a:endParaRPr lang="en-US" sz="2400" b="1">
              <a:solidFill>
                <a:srgbClr val="000000"/>
              </a:solidFill>
              <a:latin typeface="Arial" charset="0"/>
            </a:endParaRPr>
          </a:p>
          <a:p>
            <a:pPr>
              <a:spcBef>
                <a:spcPct val="50000"/>
              </a:spcBef>
            </a:pPr>
            <a:r>
              <a:rPr lang="en-US" sz="2400" b="1">
                <a:solidFill>
                  <a:srgbClr val="000000"/>
                </a:solidFill>
                <a:latin typeface="Arial" charset="0"/>
              </a:rPr>
              <a:t>ROLLING IT UPWARDS INCREASES THE FLUID RATE WHILE ROLLING IT DOWNWARDS DECREASES THE FLUID RATE. </a:t>
            </a:r>
          </a:p>
        </p:txBody>
      </p:sp>
      <p:sp>
        <p:nvSpPr>
          <p:cNvPr id="66567" name="Line 7"/>
          <p:cNvSpPr>
            <a:spLocks noChangeShapeType="1"/>
          </p:cNvSpPr>
          <p:nvPr/>
        </p:nvSpPr>
        <p:spPr bwMode="auto">
          <a:xfrm>
            <a:off x="2286000" y="1066800"/>
            <a:ext cx="990600" cy="2590800"/>
          </a:xfrm>
          <a:prstGeom prst="line">
            <a:avLst/>
          </a:prstGeom>
          <a:noFill/>
          <a:ln w="28575">
            <a:solidFill>
              <a:srgbClr val="000000"/>
            </a:solidFill>
            <a:round/>
            <a:headEnd/>
            <a:tailEnd type="triangle" w="lg" len="lg"/>
          </a:ln>
          <a:effectLst/>
        </p:spPr>
        <p:txBody>
          <a:bodyPr/>
          <a:lstStyle/>
          <a:p>
            <a:endParaRPr lang="en-US"/>
          </a:p>
        </p:txBody>
      </p:sp>
      <p:sp>
        <p:nvSpPr>
          <p:cNvPr id="66568" name="Text Box 8"/>
          <p:cNvSpPr txBox="1">
            <a:spLocks noChangeArrowheads="1"/>
          </p:cNvSpPr>
          <p:nvPr/>
        </p:nvSpPr>
        <p:spPr bwMode="auto">
          <a:xfrm>
            <a:off x="2819400" y="5181600"/>
            <a:ext cx="6019800" cy="1187450"/>
          </a:xfrm>
          <a:prstGeom prst="rect">
            <a:avLst/>
          </a:prstGeom>
          <a:noFill/>
          <a:ln w="9525">
            <a:noFill/>
            <a:miter lim="800000"/>
            <a:headEnd/>
            <a:tailEnd/>
          </a:ln>
          <a:effectLst/>
        </p:spPr>
        <p:txBody>
          <a:bodyPr>
            <a:spAutoFit/>
          </a:bodyPr>
          <a:lstStyle/>
          <a:p>
            <a:pPr>
              <a:spcBef>
                <a:spcPct val="50000"/>
              </a:spcBef>
            </a:pPr>
            <a:r>
              <a:rPr lang="en-US" sz="2400" b="1">
                <a:latin typeface="Arial" charset="0"/>
              </a:rPr>
              <a:t>ROLLING THE WHEEL ALL THE WAY DOWN SHUTS OFF FLUIDS TO THE PATIENT.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Network</Template>
  <TotalTime>2542</TotalTime>
  <Words>2050</Words>
  <Application>Microsoft Office PowerPoint</Application>
  <PresentationFormat>On-screen Show (4:3)</PresentationFormat>
  <Paragraphs>294</Paragraphs>
  <Slides>56</Slides>
  <Notes>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Capsules</vt:lpstr>
      <vt:lpstr>Fluid Administration/Nursing Care</vt:lpstr>
      <vt:lpstr>Normal Fluid Balance</vt:lpstr>
      <vt:lpstr>Indications for Fluid Administration</vt:lpstr>
      <vt:lpstr>Contraindications for Fluid Therapy</vt:lpstr>
      <vt:lpstr>Fluid Treatment Questions</vt:lpstr>
      <vt:lpstr>Fluid Losses</vt:lpstr>
      <vt:lpstr>Slide 7</vt:lpstr>
      <vt:lpstr>Slide 8</vt:lpstr>
      <vt:lpstr>Slide 9</vt:lpstr>
      <vt:lpstr>Slide 10</vt:lpstr>
      <vt:lpstr>Primary IV drip sets come in many different shapes, colors and sizes</vt:lpstr>
      <vt:lpstr>Slide 12</vt:lpstr>
      <vt:lpstr>Slide 13</vt:lpstr>
      <vt:lpstr>Slide 14</vt:lpstr>
      <vt:lpstr>IV PUMPS COME IN MANY VARIETIES</vt:lpstr>
      <vt:lpstr>HESKA VET IV INFUSION PUMP</vt:lpstr>
      <vt:lpstr>Physical Signs of Dehydration</vt:lpstr>
      <vt:lpstr>What is the Skin Turgor test?</vt:lpstr>
      <vt:lpstr>Slide 19</vt:lpstr>
      <vt:lpstr>Laboratory Dehydration Tests</vt:lpstr>
      <vt:lpstr>Other indicators of dehydration</vt:lpstr>
      <vt:lpstr>Slide 22</vt:lpstr>
      <vt:lpstr>Slide 23</vt:lpstr>
      <vt:lpstr>Slide 24</vt:lpstr>
      <vt:lpstr>Slide 25</vt:lpstr>
      <vt:lpstr>Slide 26</vt:lpstr>
      <vt:lpstr>Subcutaneous fluids are contraindicated when:</vt:lpstr>
      <vt:lpstr>For subcutaneous administration of fluids, the fluids are preferred to be </vt:lpstr>
      <vt:lpstr>Answer</vt:lpstr>
      <vt:lpstr>Slide 30</vt:lpstr>
      <vt:lpstr>Slide 31</vt:lpstr>
      <vt:lpstr>Slide 32</vt:lpstr>
      <vt:lpstr>Slide 33</vt:lpstr>
      <vt:lpstr>Slide 34</vt:lpstr>
      <vt:lpstr>Slide 35</vt:lpstr>
      <vt:lpstr>Slide 36</vt:lpstr>
      <vt:lpstr>Crystalloids –vs- Colloids</vt:lpstr>
      <vt:lpstr>Types of Crystalloids</vt:lpstr>
      <vt:lpstr>Isotonic Crystalloids</vt:lpstr>
      <vt:lpstr>Hypertonic Crystalloids</vt:lpstr>
      <vt:lpstr>Hypotonic Crystalloids</vt:lpstr>
      <vt:lpstr>Types of IV Fluids Commonly Utilized</vt:lpstr>
      <vt:lpstr>Various IV Fluids</vt:lpstr>
      <vt:lpstr>General Rule of thumb</vt:lpstr>
      <vt:lpstr>Slide 45</vt:lpstr>
      <vt:lpstr>Calculation of Fluid Requirements</vt:lpstr>
      <vt:lpstr>Volume Overload or Hypervolemia!</vt:lpstr>
      <vt:lpstr>Causes of Volume Overload</vt:lpstr>
      <vt:lpstr>Answer</vt:lpstr>
      <vt:lpstr>If Volume Overload is Suspected</vt:lpstr>
      <vt:lpstr>Use of a manometer to measure central venous pressure in a cat.</vt:lpstr>
      <vt:lpstr>Central Venous Pressure</vt:lpstr>
      <vt:lpstr>Fluid Administration Rate Guidelines</vt:lpstr>
      <vt:lpstr>Rapid Rehydration</vt:lpstr>
      <vt:lpstr>RVT’s Role in  Fluid Therapy Maintenance</vt:lpstr>
      <vt:lpstr>The technician’s role in clinically assessing the patient is important in making appropriate adjustments in the administration of fluids.</vt:lpstr>
    </vt:vector>
  </TitlesOfParts>
  <Company>OStekk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Thomas Klettke</dc:creator>
  <cp:lastModifiedBy>Lori</cp:lastModifiedBy>
  <cp:revision>83</cp:revision>
  <dcterms:created xsi:type="dcterms:W3CDTF">2008-02-10T15:58:32Z</dcterms:created>
  <dcterms:modified xsi:type="dcterms:W3CDTF">2010-04-11T16:13:14Z</dcterms:modified>
</cp:coreProperties>
</file>